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3"/>
    <p:sldId id="360" r:id="rId4"/>
    <p:sldId id="258" r:id="rId5"/>
    <p:sldId id="303" r:id="rId6"/>
    <p:sldId id="304" r:id="rId8"/>
    <p:sldId id="259" r:id="rId9"/>
    <p:sldId id="297" r:id="rId10"/>
    <p:sldId id="301" r:id="rId11"/>
    <p:sldId id="261" r:id="rId12"/>
    <p:sldId id="357" r:id="rId13"/>
    <p:sldId id="359" r:id="rId14"/>
    <p:sldId id="358" r:id="rId15"/>
    <p:sldId id="264" r:id="rId16"/>
    <p:sldId id="265" r:id="rId17"/>
    <p:sldId id="266" r:id="rId18"/>
    <p:sldId id="326" r:id="rId19"/>
    <p:sldId id="270" r:id="rId20"/>
    <p:sldId id="295" r:id="rId21"/>
    <p:sldId id="341" r:id="rId22"/>
    <p:sldId id="267" r:id="rId23"/>
    <p:sldId id="271" r:id="rId24"/>
    <p:sldId id="273" r:id="rId25"/>
    <p:sldId id="277" r:id="rId26"/>
    <p:sldId id="280" r:id="rId27"/>
    <p:sldId id="282" r:id="rId28"/>
    <p:sldId id="285" r:id="rId29"/>
    <p:sldId id="286" r:id="rId30"/>
    <p:sldId id="292" r:id="rId31"/>
    <p:sldId id="288" r:id="rId32"/>
    <p:sldId id="354" r:id="rId33"/>
    <p:sldId id="299" r:id="rId34"/>
    <p:sldId id="296" r:id="rId35"/>
  </p:sldIdLst>
  <p:sldSz cx="11088370" cy="7046595"/>
  <p:notesSz cx="6858000" cy="9144000"/>
  <p:embeddedFontLst>
    <p:embeddedFont>
      <p:font typeface="Tmon몬소리 Black" panose="02000A03000000000000" charset="-127"/>
      <p:bold r:id="rId39"/>
    </p:embeddedFont>
    <p:embeddedFont>
      <p:font typeface="D2Coding" panose="020B0609020101020101" pitchFamily="49" charset="-127"/>
      <p:regular r:id="rId40"/>
    </p:embeddedFont>
    <p:embeddedFont>
      <p:font typeface="나눔고딕 ExtraBold" panose="020D0904000000000000" pitchFamily="50" charset="-127"/>
      <p:bold r:id="rId41"/>
    </p:embeddedFont>
    <p:embeddedFont>
      <p:font typeface="맑은 고딕" panose="020B0503020000020004" charset="-127"/>
      <p:regular r:id="rId42"/>
    </p:embeddedFont>
    <p:embeddedFont>
      <p:font typeface="G마켓 산스 TTF Bold" panose="02000000000000000000" charset="-128"/>
      <p:bold r:id="rId43"/>
    </p:embeddedFont>
    <p:embeddedFont>
      <p:font typeface="Calibri" panose="020F0502020204030204" charset="0"/>
      <p:regular r:id="rId44"/>
      <p:bold r:id="rId45"/>
      <p:italic r:id="rId46"/>
      <p:boldItalic r:id="rId47"/>
    </p:embeddedFont>
    <p:embeddedFont>
      <p:font typeface="Calibri Light" panose="020F0302020204030204" charset="0"/>
      <p:regular r:id="rId48"/>
      <p:italic r:id="rId49"/>
    </p:embeddedFont>
  </p:embeddedFontLst>
  <p:defaultTextStyle>
    <a:defPPr>
      <a:defRPr lang="en-US"/>
    </a:defPPr>
    <a:lvl1pPr marL="0" algn="l" defTabSz="580390" rtl="0" eaLnBrk="1" latinLnBrk="0" hangingPunct="1">
      <a:defRPr sz="1140" kern="1200">
        <a:solidFill>
          <a:schemeClr val="tx1"/>
        </a:solidFill>
        <a:latin typeface="+mn-lt"/>
        <a:ea typeface="+mn-ea"/>
        <a:cs typeface="+mn-cs"/>
      </a:defRPr>
    </a:lvl1pPr>
    <a:lvl2pPr marL="290195" algn="l" defTabSz="580390" rtl="0" eaLnBrk="1" latinLnBrk="0" hangingPunct="1">
      <a:defRPr sz="1140" kern="1200">
        <a:solidFill>
          <a:schemeClr val="tx1"/>
        </a:solidFill>
        <a:latin typeface="+mn-lt"/>
        <a:ea typeface="+mn-ea"/>
        <a:cs typeface="+mn-cs"/>
      </a:defRPr>
    </a:lvl2pPr>
    <a:lvl3pPr marL="580390" algn="l" defTabSz="580390" rtl="0" eaLnBrk="1" latinLnBrk="0" hangingPunct="1">
      <a:defRPr sz="1140" kern="1200">
        <a:solidFill>
          <a:schemeClr val="tx1"/>
        </a:solidFill>
        <a:latin typeface="+mn-lt"/>
        <a:ea typeface="+mn-ea"/>
        <a:cs typeface="+mn-cs"/>
      </a:defRPr>
    </a:lvl3pPr>
    <a:lvl4pPr marL="870585" algn="l" defTabSz="580390" rtl="0" eaLnBrk="1" latinLnBrk="0" hangingPunct="1">
      <a:defRPr sz="1140" kern="1200">
        <a:solidFill>
          <a:schemeClr val="tx1"/>
        </a:solidFill>
        <a:latin typeface="+mn-lt"/>
        <a:ea typeface="+mn-ea"/>
        <a:cs typeface="+mn-cs"/>
      </a:defRPr>
    </a:lvl4pPr>
    <a:lvl5pPr marL="1160780" algn="l" defTabSz="580390" rtl="0" eaLnBrk="1" latinLnBrk="0" hangingPunct="1">
      <a:defRPr sz="1140" kern="1200">
        <a:solidFill>
          <a:schemeClr val="tx1"/>
        </a:solidFill>
        <a:latin typeface="+mn-lt"/>
        <a:ea typeface="+mn-ea"/>
        <a:cs typeface="+mn-cs"/>
      </a:defRPr>
    </a:lvl5pPr>
    <a:lvl6pPr marL="1450975" algn="l" defTabSz="580390" rtl="0" eaLnBrk="1" latinLnBrk="0" hangingPunct="1">
      <a:defRPr sz="1140" kern="1200">
        <a:solidFill>
          <a:schemeClr val="tx1"/>
        </a:solidFill>
        <a:latin typeface="+mn-lt"/>
        <a:ea typeface="+mn-ea"/>
        <a:cs typeface="+mn-cs"/>
      </a:defRPr>
    </a:lvl6pPr>
    <a:lvl7pPr marL="1740535" algn="l" defTabSz="580390" rtl="0" eaLnBrk="1" latinLnBrk="0" hangingPunct="1">
      <a:defRPr sz="1140" kern="1200">
        <a:solidFill>
          <a:schemeClr val="tx1"/>
        </a:solidFill>
        <a:latin typeface="+mn-lt"/>
        <a:ea typeface="+mn-ea"/>
        <a:cs typeface="+mn-cs"/>
      </a:defRPr>
    </a:lvl7pPr>
    <a:lvl8pPr marL="2030730" algn="l" defTabSz="580390" rtl="0" eaLnBrk="1" latinLnBrk="0" hangingPunct="1">
      <a:defRPr sz="1140" kern="1200">
        <a:solidFill>
          <a:schemeClr val="tx1"/>
        </a:solidFill>
        <a:latin typeface="+mn-lt"/>
        <a:ea typeface="+mn-ea"/>
        <a:cs typeface="+mn-cs"/>
      </a:defRPr>
    </a:lvl8pPr>
    <a:lvl9pPr marL="2320925" algn="l" defTabSz="580390" rtl="0" eaLnBrk="1" latinLnBrk="0" hangingPunct="1">
      <a:defRPr sz="114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C800"/>
    <a:srgbClr val="1EC800"/>
    <a:srgbClr val="2EB68E"/>
    <a:srgbClr val="3354B1"/>
    <a:srgbClr val="33CC33"/>
    <a:srgbClr val="FF6600"/>
    <a:srgbClr val="FFFF00"/>
    <a:srgbClr val="001BE4"/>
    <a:srgbClr val="2100E4"/>
    <a:srgbClr val="BAE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30" autoAdjust="0"/>
    <p:restoredTop sz="96400" autoAdjust="0"/>
  </p:normalViewPr>
  <p:slideViewPr>
    <p:cSldViewPr>
      <p:cViewPr>
        <p:scale>
          <a:sx n="100" d="100"/>
          <a:sy n="100" d="100"/>
        </p:scale>
        <p:origin x="522" y="366"/>
      </p:cViewPr>
      <p:guideLst>
        <p:guide orient="horz" pos="1451"/>
        <p:guide pos="19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61817-BD23-4791-BD23-3452F6B93A59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1143000"/>
            <a:ext cx="485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21CA0-2667-49A3-B60C-D99D7CDC44BD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86086" y="1153280"/>
            <a:ext cx="8316516" cy="2453370"/>
          </a:xfrm>
        </p:spPr>
        <p:txBody>
          <a:bodyPr anchor="b"/>
          <a:lstStyle>
            <a:lvl1pPr algn="ctr">
              <a:defRPr sz="5455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86086" y="3701261"/>
            <a:ext cx="8316516" cy="1701372"/>
          </a:xfrm>
        </p:spPr>
        <p:txBody>
          <a:bodyPr/>
          <a:lstStyle>
            <a:lvl1pPr marL="0" indent="0" algn="ctr">
              <a:buNone/>
              <a:defRPr sz="2185"/>
            </a:lvl1pPr>
            <a:lvl2pPr marL="415925" indent="0" algn="ctr">
              <a:buNone/>
              <a:defRPr sz="1820"/>
            </a:lvl2pPr>
            <a:lvl3pPr marL="831850" indent="0" algn="ctr">
              <a:buNone/>
              <a:defRPr sz="1635"/>
            </a:lvl3pPr>
            <a:lvl4pPr marL="1247775" indent="0" algn="ctr">
              <a:buNone/>
              <a:defRPr sz="1455"/>
            </a:lvl4pPr>
            <a:lvl5pPr marL="1663065" indent="0" algn="ctr">
              <a:buNone/>
              <a:defRPr sz="1455"/>
            </a:lvl5pPr>
            <a:lvl6pPr marL="2078990" indent="0" algn="ctr">
              <a:buNone/>
              <a:defRPr sz="1455"/>
            </a:lvl6pPr>
            <a:lvl7pPr marL="2494915" indent="0" algn="ctr">
              <a:buNone/>
              <a:defRPr sz="1455"/>
            </a:lvl7pPr>
            <a:lvl8pPr marL="2910840" indent="0" algn="ctr">
              <a:buNone/>
              <a:defRPr sz="1455"/>
            </a:lvl8pPr>
            <a:lvl9pPr marL="3326765" indent="0" algn="ctr">
              <a:buNone/>
              <a:defRPr sz="1455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7935343" y="375183"/>
            <a:ext cx="2390998" cy="597193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62348" y="375183"/>
            <a:ext cx="7034386" cy="59719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572" y="1756835"/>
            <a:ext cx="9563993" cy="2931320"/>
          </a:xfrm>
        </p:spPr>
        <p:txBody>
          <a:bodyPr anchor="b"/>
          <a:lstStyle>
            <a:lvl1pPr>
              <a:defRPr sz="5455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6572" y="4715886"/>
            <a:ext cx="9563993" cy="1541512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>
                    <a:tint val="75000"/>
                  </a:schemeClr>
                </a:solidFill>
              </a:defRPr>
            </a:lvl1pPr>
            <a:lvl2pPr marL="415925" indent="0">
              <a:buNone/>
              <a:defRPr sz="1820">
                <a:solidFill>
                  <a:schemeClr val="tx1">
                    <a:tint val="75000"/>
                  </a:schemeClr>
                </a:solidFill>
              </a:defRPr>
            </a:lvl2pPr>
            <a:lvl3pPr marL="831850" indent="0">
              <a:buNone/>
              <a:defRPr sz="1635">
                <a:solidFill>
                  <a:schemeClr val="tx1">
                    <a:tint val="75000"/>
                  </a:schemeClr>
                </a:solidFill>
              </a:defRPr>
            </a:lvl3pPr>
            <a:lvl4pPr marL="1247775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4pPr>
            <a:lvl5pPr marL="1663065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5pPr>
            <a:lvl6pPr marL="2078990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6pPr>
            <a:lvl7pPr marL="2494915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7pPr>
            <a:lvl8pPr marL="2910840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8pPr>
            <a:lvl9pPr marL="3326765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62348" y="1875914"/>
            <a:ext cx="4712692" cy="447120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13649" y="1875914"/>
            <a:ext cx="4712692" cy="447120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792" y="375184"/>
            <a:ext cx="9563993" cy="13620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3792" y="1727473"/>
            <a:ext cx="4691034" cy="846608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5925" indent="0">
              <a:buNone/>
              <a:defRPr sz="1820" b="1"/>
            </a:lvl2pPr>
            <a:lvl3pPr marL="831850" indent="0">
              <a:buNone/>
              <a:defRPr sz="1635" b="1"/>
            </a:lvl3pPr>
            <a:lvl4pPr marL="1247775" indent="0">
              <a:buNone/>
              <a:defRPr sz="1455" b="1"/>
            </a:lvl4pPr>
            <a:lvl5pPr marL="1663065" indent="0">
              <a:buNone/>
              <a:defRPr sz="1455" b="1"/>
            </a:lvl5pPr>
            <a:lvl6pPr marL="2078990" indent="0">
              <a:buNone/>
              <a:defRPr sz="1455" b="1"/>
            </a:lvl6pPr>
            <a:lvl7pPr marL="2494915" indent="0">
              <a:buNone/>
              <a:defRPr sz="1455" b="1"/>
            </a:lvl7pPr>
            <a:lvl8pPr marL="2910840" indent="0">
              <a:buNone/>
              <a:defRPr sz="1455" b="1"/>
            </a:lvl8pPr>
            <a:lvl9pPr marL="3326765" indent="0">
              <a:buNone/>
              <a:defRPr sz="1455" b="1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63792" y="2574081"/>
            <a:ext cx="4691034" cy="37860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13648" y="1727473"/>
            <a:ext cx="4714137" cy="846608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5925" indent="0">
              <a:buNone/>
              <a:defRPr sz="1820" b="1"/>
            </a:lvl2pPr>
            <a:lvl3pPr marL="831850" indent="0">
              <a:buNone/>
              <a:defRPr sz="1635" b="1"/>
            </a:lvl3pPr>
            <a:lvl4pPr marL="1247775" indent="0">
              <a:buNone/>
              <a:defRPr sz="1455" b="1"/>
            </a:lvl4pPr>
            <a:lvl5pPr marL="1663065" indent="0">
              <a:buNone/>
              <a:defRPr sz="1455" b="1"/>
            </a:lvl5pPr>
            <a:lvl6pPr marL="2078990" indent="0">
              <a:buNone/>
              <a:defRPr sz="1455" b="1"/>
            </a:lvl6pPr>
            <a:lvl7pPr marL="2494915" indent="0">
              <a:buNone/>
              <a:defRPr sz="1455" b="1"/>
            </a:lvl7pPr>
            <a:lvl8pPr marL="2910840" indent="0">
              <a:buNone/>
              <a:defRPr sz="1455" b="1"/>
            </a:lvl8pPr>
            <a:lvl9pPr marL="3326765" indent="0">
              <a:buNone/>
              <a:defRPr sz="1455" b="1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13648" y="2574081"/>
            <a:ext cx="4714137" cy="37860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792" y="469794"/>
            <a:ext cx="3576390" cy="1644280"/>
          </a:xfrm>
        </p:spPr>
        <p:txBody>
          <a:bodyPr anchor="b"/>
          <a:lstStyle>
            <a:lvl1pPr>
              <a:defRPr sz="291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4137" y="1014625"/>
            <a:ext cx="5613648" cy="5007876"/>
          </a:xfrm>
        </p:spPr>
        <p:txBody>
          <a:bodyPr/>
          <a:lstStyle>
            <a:lvl1pPr>
              <a:defRPr sz="2910"/>
            </a:lvl1pPr>
            <a:lvl2pPr>
              <a:defRPr sz="2545"/>
            </a:lvl2pPr>
            <a:lvl3pPr>
              <a:defRPr sz="2185"/>
            </a:lvl3pPr>
            <a:lvl4pPr>
              <a:defRPr sz="1820"/>
            </a:lvl4pPr>
            <a:lvl5pPr>
              <a:defRPr sz="1820"/>
            </a:lvl5pPr>
            <a:lvl6pPr>
              <a:defRPr sz="1820"/>
            </a:lvl6pPr>
            <a:lvl7pPr>
              <a:defRPr sz="1820"/>
            </a:lvl7pPr>
            <a:lvl8pPr>
              <a:defRPr sz="1820"/>
            </a:lvl8pPr>
            <a:lvl9pPr>
              <a:defRPr sz="182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3792" y="2114074"/>
            <a:ext cx="3576390" cy="3916583"/>
          </a:xfrm>
        </p:spPr>
        <p:txBody>
          <a:bodyPr/>
          <a:lstStyle>
            <a:lvl1pPr marL="0" indent="0">
              <a:buNone/>
              <a:defRPr sz="1455"/>
            </a:lvl1pPr>
            <a:lvl2pPr marL="415925" indent="0">
              <a:buNone/>
              <a:defRPr sz="1275"/>
            </a:lvl2pPr>
            <a:lvl3pPr marL="831850" indent="0">
              <a:buNone/>
              <a:defRPr sz="1090"/>
            </a:lvl3pPr>
            <a:lvl4pPr marL="1247775" indent="0">
              <a:buNone/>
              <a:defRPr sz="910"/>
            </a:lvl4pPr>
            <a:lvl5pPr marL="1663065" indent="0">
              <a:buNone/>
              <a:defRPr sz="910"/>
            </a:lvl5pPr>
            <a:lvl6pPr marL="2078990" indent="0">
              <a:buNone/>
              <a:defRPr sz="910"/>
            </a:lvl6pPr>
            <a:lvl7pPr marL="2494915" indent="0">
              <a:buNone/>
              <a:defRPr sz="910"/>
            </a:lvl7pPr>
            <a:lvl8pPr marL="2910840" indent="0">
              <a:buNone/>
              <a:defRPr sz="910"/>
            </a:lvl8pPr>
            <a:lvl9pPr marL="3326765" indent="0">
              <a:buNone/>
              <a:defRPr sz="91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792" y="469794"/>
            <a:ext cx="3576390" cy="1644280"/>
          </a:xfrm>
        </p:spPr>
        <p:txBody>
          <a:bodyPr anchor="b"/>
          <a:lstStyle>
            <a:lvl1pPr>
              <a:defRPr sz="291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714137" y="1014625"/>
            <a:ext cx="5613648" cy="5007876"/>
          </a:xfrm>
        </p:spPr>
        <p:txBody>
          <a:bodyPr anchor="t"/>
          <a:lstStyle>
            <a:lvl1pPr marL="0" indent="0">
              <a:buNone/>
              <a:defRPr sz="2910"/>
            </a:lvl1pPr>
            <a:lvl2pPr marL="415925" indent="0">
              <a:buNone/>
              <a:defRPr sz="2545"/>
            </a:lvl2pPr>
            <a:lvl3pPr marL="831850" indent="0">
              <a:buNone/>
              <a:defRPr sz="2185"/>
            </a:lvl3pPr>
            <a:lvl4pPr marL="1247775" indent="0">
              <a:buNone/>
              <a:defRPr sz="1820"/>
            </a:lvl4pPr>
            <a:lvl5pPr marL="1663065" indent="0">
              <a:buNone/>
              <a:defRPr sz="1820"/>
            </a:lvl5pPr>
            <a:lvl6pPr marL="2078990" indent="0">
              <a:buNone/>
              <a:defRPr sz="1820"/>
            </a:lvl6pPr>
            <a:lvl7pPr marL="2494915" indent="0">
              <a:buNone/>
              <a:defRPr sz="1820"/>
            </a:lvl7pPr>
            <a:lvl8pPr marL="2910840" indent="0">
              <a:buNone/>
              <a:defRPr sz="1820"/>
            </a:lvl8pPr>
            <a:lvl9pPr marL="3326765" indent="0">
              <a:buNone/>
              <a:defRPr sz="18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3792" y="2114074"/>
            <a:ext cx="3576390" cy="3916583"/>
          </a:xfrm>
        </p:spPr>
        <p:txBody>
          <a:bodyPr/>
          <a:lstStyle>
            <a:lvl1pPr marL="0" indent="0">
              <a:buNone/>
              <a:defRPr sz="1455"/>
            </a:lvl1pPr>
            <a:lvl2pPr marL="415925" indent="0">
              <a:buNone/>
              <a:defRPr sz="1275"/>
            </a:lvl2pPr>
            <a:lvl3pPr marL="831850" indent="0">
              <a:buNone/>
              <a:defRPr sz="1090"/>
            </a:lvl3pPr>
            <a:lvl4pPr marL="1247775" indent="0">
              <a:buNone/>
              <a:defRPr sz="910"/>
            </a:lvl4pPr>
            <a:lvl5pPr marL="1663065" indent="0">
              <a:buNone/>
              <a:defRPr sz="910"/>
            </a:lvl5pPr>
            <a:lvl6pPr marL="2078990" indent="0">
              <a:buNone/>
              <a:defRPr sz="910"/>
            </a:lvl6pPr>
            <a:lvl7pPr marL="2494915" indent="0">
              <a:buNone/>
              <a:defRPr sz="910"/>
            </a:lvl7pPr>
            <a:lvl8pPr marL="2910840" indent="0">
              <a:buNone/>
              <a:defRPr sz="910"/>
            </a:lvl8pPr>
            <a:lvl9pPr marL="3326765" indent="0">
              <a:buNone/>
              <a:defRPr sz="910"/>
            </a:lvl9pPr>
          </a:lstStyle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348" y="375184"/>
            <a:ext cx="9563993" cy="1362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348" y="1875914"/>
            <a:ext cx="9563993" cy="4471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  <a:endParaRPr lang="ko-KR" altLang="en-US" smtClean="0"/>
          </a:p>
          <a:p>
            <a:pPr lvl="1"/>
            <a:r>
              <a:rPr lang="ko-KR" altLang="en-US" smtClean="0"/>
              <a:t>둘째 수준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ko-KR" altLang="en-US" smtClean="0"/>
          </a:p>
          <a:p>
            <a:pPr lvl="3"/>
            <a:r>
              <a:rPr lang="ko-KR" altLang="en-US" smtClean="0"/>
              <a:t>넷째 수준</a:t>
            </a:r>
            <a:endParaRPr lang="ko-KR" altLang="en-US" smtClean="0"/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347" y="6531445"/>
            <a:ext cx="2494955" cy="375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73128" y="6531445"/>
            <a:ext cx="3742432" cy="375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1386" y="6531445"/>
            <a:ext cx="2494955" cy="375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83185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645" indent="-207645" algn="l" defTabSz="831850" rtl="0" eaLnBrk="1" latinLnBrk="1" hangingPunct="1">
        <a:lnSpc>
          <a:spcPct val="90000"/>
        </a:lnSpc>
        <a:spcBef>
          <a:spcPts val="910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570" indent="-207645" algn="l" defTabSz="831850" rtl="0" eaLnBrk="1" latinLnBrk="1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39495" indent="-207645" algn="l" defTabSz="831850" rtl="0" eaLnBrk="1" latinLnBrk="1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3pPr>
      <a:lvl4pPr marL="1455420" indent="-207645" algn="l" defTabSz="831850" rtl="0" eaLnBrk="1" latinLnBrk="1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+mn-lt"/>
          <a:ea typeface="+mn-ea"/>
          <a:cs typeface="+mn-cs"/>
        </a:defRPr>
      </a:lvl4pPr>
      <a:lvl5pPr marL="1871345" indent="-207645" algn="l" defTabSz="831850" rtl="0" eaLnBrk="1" latinLnBrk="1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+mn-lt"/>
          <a:ea typeface="+mn-ea"/>
          <a:cs typeface="+mn-cs"/>
        </a:defRPr>
      </a:lvl5pPr>
      <a:lvl6pPr marL="2287270" indent="-207645" algn="l" defTabSz="831850" rtl="0" eaLnBrk="1" latinLnBrk="1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+mn-lt"/>
          <a:ea typeface="+mn-ea"/>
          <a:cs typeface="+mn-cs"/>
        </a:defRPr>
      </a:lvl6pPr>
      <a:lvl7pPr marL="2702560" indent="-207645" algn="l" defTabSz="831850" rtl="0" eaLnBrk="1" latinLnBrk="1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+mn-lt"/>
          <a:ea typeface="+mn-ea"/>
          <a:cs typeface="+mn-cs"/>
        </a:defRPr>
      </a:lvl7pPr>
      <a:lvl8pPr marL="3118485" indent="-207645" algn="l" defTabSz="831850" rtl="0" eaLnBrk="1" latinLnBrk="1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+mn-lt"/>
          <a:ea typeface="+mn-ea"/>
          <a:cs typeface="+mn-cs"/>
        </a:defRPr>
      </a:lvl8pPr>
      <a:lvl9pPr marL="3534410" indent="-207645" algn="l" defTabSz="831850" rtl="0" eaLnBrk="1" latinLnBrk="1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850" rtl="0" eaLnBrk="1" latinLnBrk="1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1pPr>
      <a:lvl2pPr marL="415925" algn="l" defTabSz="831850" rtl="0" eaLnBrk="1" latinLnBrk="1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2pPr>
      <a:lvl3pPr marL="831850" algn="l" defTabSz="831850" rtl="0" eaLnBrk="1" latinLnBrk="1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3pPr>
      <a:lvl4pPr marL="1247775" algn="l" defTabSz="831850" rtl="0" eaLnBrk="1" latinLnBrk="1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4pPr>
      <a:lvl5pPr marL="1663065" algn="l" defTabSz="831850" rtl="0" eaLnBrk="1" latinLnBrk="1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5pPr>
      <a:lvl6pPr marL="2078990" algn="l" defTabSz="831850" rtl="0" eaLnBrk="1" latinLnBrk="1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6pPr>
      <a:lvl7pPr marL="2494915" algn="l" defTabSz="831850" rtl="0" eaLnBrk="1" latinLnBrk="1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7pPr>
      <a:lvl8pPr marL="2910840" algn="l" defTabSz="831850" rtl="0" eaLnBrk="1" latinLnBrk="1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8pPr>
      <a:lvl9pPr marL="3326765" algn="l" defTabSz="831850" rtl="0" eaLnBrk="1" latinLnBrk="1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microsoft.com/office/2007/relationships/hdphoto" Target="../media/image37.wdp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hyperlink" Target="https://github.com/Sjsjeieiei/Bookfina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96278" y="932801"/>
            <a:ext cx="5804235" cy="356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5"/>
              </a:lnSpc>
            </a:pPr>
            <a:r>
              <a:rPr lang="en-US" sz="6000" dirty="0" err="1" smtClean="0">
                <a:solidFill>
                  <a:srgbClr val="2EB68E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스프링</a:t>
            </a:r>
            <a:r>
              <a:rPr lang="en-US" sz="6000" dirty="0" err="1" smtClean="0">
                <a:solidFill>
                  <a:srgbClr val="000000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을</a:t>
            </a:r>
            <a:endParaRPr lang="en-US" sz="6000" dirty="0">
              <a:solidFill>
                <a:srgbClr val="000000"/>
              </a:solidFill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  <a:p>
            <a:pPr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활용한</a:t>
            </a:r>
            <a:endParaRPr lang="en-US" sz="6000" dirty="0">
              <a:solidFill>
                <a:srgbClr val="000000"/>
              </a:solidFill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  <a:p>
            <a:pPr>
              <a:lnSpc>
                <a:spcPts val="6550"/>
              </a:lnSpc>
            </a:pPr>
            <a:r>
              <a:rPr lang="en-US" sz="6000" dirty="0">
                <a:solidFill>
                  <a:srgbClr val="000000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쇼핑몰 웹 개발</a:t>
            </a:r>
            <a:endParaRPr lang="en-US" sz="6000" dirty="0">
              <a:solidFill>
                <a:srgbClr val="000000"/>
              </a:solidFill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  <a:p>
            <a:pPr>
              <a:lnSpc>
                <a:spcPts val="1530"/>
              </a:lnSpc>
            </a:pPr>
            <a:endParaRPr sz="6000" dirty="0"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  <a:p>
            <a:pPr>
              <a:lnSpc>
                <a:spcPts val="1530"/>
              </a:lnSpc>
            </a:pPr>
            <a:endParaRPr sz="3000" dirty="0"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  <a:p>
            <a:pPr>
              <a:lnSpc>
                <a:spcPts val="2035"/>
              </a:lnSpc>
            </a:pPr>
            <a:r>
              <a:rPr lang="en-US" sz="3000" dirty="0">
                <a:solidFill>
                  <a:srgbClr val="000000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Book:market</a:t>
            </a:r>
            <a:endParaRPr lang="en-US" sz="3000" dirty="0">
              <a:solidFill>
                <a:srgbClr val="000000"/>
              </a:solidFill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  <a:p>
            <a:pPr>
              <a:lnSpc>
                <a:spcPts val="1530"/>
              </a:lnSpc>
            </a:pPr>
            <a:endParaRPr sz="6000" dirty="0"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  <a:p>
            <a:pPr>
              <a:lnSpc>
                <a:spcPts val="1530"/>
              </a:lnSpc>
            </a:pPr>
            <a:endParaRPr sz="6000" dirty="0"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965589" y="4644076"/>
            <a:ext cx="19058" cy="831074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48541" y="4644076"/>
            <a:ext cx="2571189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0"/>
              </a:lnSpc>
            </a:pPr>
            <a:r>
              <a:rPr lang="ko-KR" altLang="en-US" sz="1275" dirty="0" err="1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김성걸</a:t>
            </a:r>
            <a:endParaRPr lang="en-US" sz="1275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8543" y="4976888"/>
            <a:ext cx="2571189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0"/>
              </a:lnSpc>
            </a:pPr>
            <a:r>
              <a:rPr lang="en-US" sz="1275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ksk0760@tw.ac.kr</a:t>
            </a:r>
            <a:endParaRPr lang="en-US" sz="1275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1048542" y="5280275"/>
            <a:ext cx="2571189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0"/>
              </a:lnSpc>
            </a:pPr>
            <a:r>
              <a:rPr lang="en-US" sz="1275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</a:t>
            </a:r>
            <a:r>
              <a:rPr lang="en-US" sz="1275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github.com/Sjsjeieieir</a:t>
            </a:r>
            <a:endParaRPr lang="en-US" sz="1275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1581785" y="1618615"/>
            <a:ext cx="3486150" cy="781685"/>
          </a:xfrm>
          <a:prstGeom prst="rect">
            <a:avLst/>
          </a:prstGeom>
          <a:solidFill>
            <a:srgbClr val="1E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 altLang="en-US">
                <a:latin typeface="G마켓 산스 TTF Bold" panose="02000000000000000000" charset="-128"/>
                <a:ea typeface="G마켓 산스 TTF Bold" panose="02000000000000000000" charset="-128"/>
              </a:rPr>
              <a:t>애플리케이션</a:t>
            </a:r>
            <a:endParaRPr lang="ko-KR" altLang="en-US"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5696585" y="1618615"/>
            <a:ext cx="3486150" cy="781685"/>
          </a:xfrm>
          <a:prstGeom prst="rect">
            <a:avLst/>
          </a:prstGeom>
          <a:solidFill>
            <a:srgbClr val="1E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ko-KR" altLang="en-US">
                <a:latin typeface="G마켓 산스 TTF Bold" panose="02000000000000000000" charset="-128"/>
                <a:ea typeface="G마켓 산스 TTF Bold" panose="02000000000000000000" charset="-128"/>
              </a:rPr>
              <a:t>네이버서버</a:t>
            </a:r>
            <a:endParaRPr lang="ko-KR" altLang="en-US"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105785" y="2551430"/>
            <a:ext cx="0" cy="3715385"/>
          </a:xfrm>
          <a:prstGeom prst="line">
            <a:avLst/>
          </a:prstGeom>
          <a:solidFill>
            <a:srgbClr val="1EC800"/>
          </a:solidFill>
          <a:ln w="101600">
            <a:solidFill>
              <a:srgbClr val="1E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753985" y="2551430"/>
            <a:ext cx="0" cy="3715385"/>
          </a:xfrm>
          <a:prstGeom prst="line">
            <a:avLst/>
          </a:prstGeom>
          <a:solidFill>
            <a:srgbClr val="1EC800"/>
          </a:solidFill>
          <a:ln w="101600">
            <a:solidFill>
              <a:srgbClr val="1E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0" y="-635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34385" y="2990215"/>
            <a:ext cx="426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308985" y="3574415"/>
            <a:ext cx="426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08985" y="4031615"/>
            <a:ext cx="426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308985" y="4565015"/>
            <a:ext cx="426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08985" y="5174615"/>
            <a:ext cx="426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308985" y="5784215"/>
            <a:ext cx="426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"/>
          <p:cNvSpPr txBox="1"/>
          <p:nvPr/>
        </p:nvSpPr>
        <p:spPr>
          <a:xfrm>
            <a:off x="4477385" y="94615"/>
            <a:ext cx="2817495" cy="932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7275"/>
              </a:lnSpc>
            </a:pPr>
            <a:r>
              <a:rPr lang="ko-KR" altLang="en-US" sz="4725" spc="-73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</a:t>
            </a:r>
            <a:r>
              <a:rPr lang="ko-KR" altLang="en-US" sz="4725" spc="-73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아로</a:t>
            </a:r>
            <a:endParaRPr lang="ko-KR" altLang="en-US" sz="4725" spc="-73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563620" y="2685415"/>
            <a:ext cx="373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네이버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로그인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인증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요청</a:t>
            </a:r>
            <a:endParaRPr lang="ko-KR" altLang="en-US" sz="1400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639185" y="3191510"/>
            <a:ext cx="373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Callback url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에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Code/State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값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전송</a:t>
            </a:r>
            <a:endParaRPr lang="ko-KR" altLang="en-US" sz="1400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3589020" y="3625215"/>
            <a:ext cx="373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접근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토큰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발급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설정</a:t>
            </a:r>
            <a:endParaRPr lang="ko-KR" altLang="en-US" sz="1400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3563620" y="4133215"/>
            <a:ext cx="373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토큰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전달</a:t>
            </a:r>
            <a:endParaRPr lang="ko-KR" altLang="en-US" sz="1400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563620" y="4742815"/>
            <a:ext cx="373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접근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토큰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이용하여</a:t>
            </a:r>
            <a:r>
              <a:rPr lang="en-US" altLang="ko-KR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api </a:t>
            </a:r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호출</a:t>
            </a:r>
            <a:endParaRPr lang="ko-KR" altLang="en-US" sz="1400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3563620" y="5352415"/>
            <a:ext cx="373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ko-KR" altLang="en-US" sz="14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응답</a:t>
            </a:r>
            <a:endParaRPr lang="ko-KR" altLang="en-US" sz="1400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Rectangles 8"/>
          <p:cNvSpPr/>
          <p:nvPr/>
        </p:nvSpPr>
        <p:spPr>
          <a:xfrm>
            <a:off x="0" y="-635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91185" y="780415"/>
            <a:ext cx="2901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2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네아로</a:t>
            </a:r>
            <a:r>
              <a:rPr lang="en-US" altLang="ko-KR" sz="2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2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구조</a:t>
            </a:r>
            <a:endParaRPr lang="ko-KR" altLang="en-US" sz="2800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  <p:pic>
        <p:nvPicPr>
          <p:cNvPr id="5" name="Picture 4" descr="naverrr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1466215"/>
            <a:ext cx="2752725" cy="45434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06185" y="1009015"/>
            <a:ext cx="25222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200">
                <a:latin typeface="G마켓 산스 TTF Bold" panose="02000000000000000000" charset="-128"/>
                <a:ea typeface="G마켓 산스 TTF Bold" panose="02000000000000000000" charset="-128"/>
              </a:rPr>
              <a:t>Backend</a:t>
            </a:r>
            <a:endParaRPr lang="en-US" sz="2200"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610985" y="3752215"/>
            <a:ext cx="14827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200">
                <a:latin typeface="G마켓 산스 TTF Bold" panose="02000000000000000000" charset="-128"/>
                <a:ea typeface="G마켓 산스 TTF Bold" panose="02000000000000000000" charset="-128"/>
              </a:rPr>
              <a:t>View</a:t>
            </a:r>
            <a:endParaRPr lang="en-US" sz="2200"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graphicFrame>
        <p:nvGraphicFramePr>
          <p:cNvPr id="60" name="표 6"/>
          <p:cNvGraphicFramePr>
            <a:graphicFrameLocks noGrp="1"/>
          </p:cNvGraphicFramePr>
          <p:nvPr/>
        </p:nvGraphicFramePr>
        <p:xfrm>
          <a:off x="3639185" y="4385945"/>
          <a:ext cx="7141845" cy="120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2670"/>
                <a:gridCol w="4829175"/>
              </a:tblGrid>
              <a:tr h="367665">
                <a:tc>
                  <a:txBody>
                    <a:bodyPr/>
                    <a:p>
                      <a:pPr algn="l" latinLnBrk="1"/>
                      <a:r>
                        <a:rPr lang="en-US" sz="120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sym typeface="+mn-ea"/>
                        </a:rPr>
                        <a:t>View</a:t>
                      </a:r>
                      <a:endParaRPr lang="en-US" altLang="en-US" sz="1200" b="0" dirty="0" smtClean="0">
                        <a:solidFill>
                          <a:schemeClr val="bg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  <a:sym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요약</a:t>
                      </a:r>
                      <a:endParaRPr lang="ko-KR" altLang="en-US" sz="1200" b="0" dirty="0" smtClean="0">
                        <a:solidFill>
                          <a:schemeClr val="bg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</a:tr>
              <a:tr h="271145">
                <a:tc>
                  <a:txBody>
                    <a:bodyPr/>
                    <a:p>
                      <a:pPr algn="l" latinLnBrk="1"/>
                      <a:r>
                        <a:rPr 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sym typeface="+mn-ea"/>
                        </a:rPr>
                        <a:t>Main.jsp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로그인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.jsp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이동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670">
                <a:tc>
                  <a:txBody>
                    <a:bodyPr/>
                    <a:p>
                      <a:pPr algn="l" latinLnBrk="1"/>
                      <a:r>
                        <a:rPr 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sym typeface="+mn-ea"/>
                        </a:rPr>
                        <a:t>login.jsp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네이버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아이콘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클릭시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네이버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로그인으로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이동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670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sym typeface="+mn-ea"/>
                        </a:rPr>
                        <a:t>navaerSuccess.jsp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로그인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정상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실행시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이메일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이름을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확인페이지에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뿌려줌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표 6"/>
          <p:cNvGraphicFramePr>
            <a:graphicFrameLocks noGrp="1"/>
          </p:cNvGraphicFramePr>
          <p:nvPr/>
        </p:nvGraphicFramePr>
        <p:xfrm>
          <a:off x="3562985" y="1618615"/>
          <a:ext cx="7141845" cy="120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2670"/>
                <a:gridCol w="4829175"/>
              </a:tblGrid>
              <a:tr h="367665">
                <a:tc>
                  <a:txBody>
                    <a:bodyPr/>
                    <a:p>
                      <a:pPr algn="l" latinLnBrk="1"/>
                      <a:r>
                        <a:rPr lang="en-US" sz="120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sym typeface="+mn-ea"/>
                        </a:rPr>
                        <a:t>View</a:t>
                      </a:r>
                      <a:endParaRPr lang="en-US" altLang="en-US" sz="1200" b="0" dirty="0" smtClean="0">
                        <a:solidFill>
                          <a:schemeClr val="bg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  <a:sym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요약</a:t>
                      </a:r>
                      <a:endParaRPr lang="ko-KR" altLang="en-US" sz="1200" b="0" dirty="0" smtClean="0">
                        <a:solidFill>
                          <a:schemeClr val="bg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</a:tr>
              <a:tr h="280670">
                <a:tc>
                  <a:txBody>
                    <a:bodyPr/>
                    <a:p>
                      <a:pPr algn="l" latinLnBrk="1"/>
                      <a:r>
                        <a:rPr 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sym typeface="+mn-ea"/>
                        </a:rPr>
                        <a:t>LoginController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네이버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로그인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로직처리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컨트롤러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역할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수행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145">
                <a:tc>
                  <a:txBody>
                    <a:bodyPr/>
                    <a:p>
                      <a:pPr algn="l" latinLnBrk="1"/>
                      <a:r>
                        <a:rPr 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sym typeface="+mn-ea"/>
                        </a:rPr>
                        <a:t>NaverLoginAPi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사용자의 인증 코드를 교환하여 액세스 토큰을 얻는 역할을 수행합니다.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670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sym typeface="+mn-ea"/>
                        </a:rPr>
                        <a:t>NaverLoginBO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네이버</a:t>
                      </a:r>
                      <a:r>
                        <a:rPr lang="en-US" altLang="ko-KR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 </a:t>
                      </a:r>
                      <a:r>
                        <a:rPr lang="ko-KR" alt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로그인</a:t>
                      </a:r>
                      <a:r>
                        <a:rPr lang="en-US" altLang="ko-KR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 </a:t>
                      </a:r>
                      <a:r>
                        <a:rPr lang="ko-KR" alt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연동</a:t>
                      </a:r>
                      <a:r>
                        <a:rPr lang="en-US" altLang="ko-KR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 </a:t>
                      </a:r>
                      <a:r>
                        <a:rPr lang="ko-KR" alt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비즈니스</a:t>
                      </a:r>
                      <a:r>
                        <a:rPr lang="en-US" altLang="ko-KR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 </a:t>
                      </a:r>
                      <a:r>
                        <a:rPr lang="ko-KR" alt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로직</a:t>
                      </a:r>
                      <a:r>
                        <a:rPr lang="en-US" altLang="ko-KR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 </a:t>
                      </a:r>
                      <a:r>
                        <a:rPr lang="ko-KR" altLang="en-US" sz="1200"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  <a:sym typeface="+mn-ea"/>
                        </a:rPr>
                        <a:t>처리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afdasfs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" y="2830830"/>
            <a:ext cx="4954270" cy="36258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0" y="-635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ju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498475"/>
            <a:ext cx="4447540" cy="2195195"/>
          </a:xfrm>
          <a:prstGeom prst="rect">
            <a:avLst/>
          </a:prstGeom>
        </p:spPr>
      </p:pic>
      <p:pic>
        <p:nvPicPr>
          <p:cNvPr id="6" name="Picture 5" descr="naverb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85" y="704215"/>
            <a:ext cx="5638800" cy="5867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91785" y="294640"/>
            <a:ext cx="3136900" cy="2660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latinLnBrk="1"/>
            <a:r>
              <a:rPr lang="ko-KR" altLang="en-US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애플리케이션</a:t>
            </a:r>
            <a:r>
              <a:rPr lang="en-US" altLang="ko-KR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 </a:t>
            </a:r>
            <a:r>
              <a:rPr lang="ko-KR" altLang="en-US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정보</a:t>
            </a:r>
            <a:r>
              <a:rPr lang="en-US" altLang="ko-KR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 </a:t>
            </a:r>
            <a:r>
              <a:rPr lang="ko-KR" altLang="en-US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토대로</a:t>
            </a:r>
            <a:r>
              <a:rPr lang="en-US" altLang="ko-KR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 </a:t>
            </a:r>
            <a:r>
              <a:rPr lang="ko-KR" altLang="en-US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네이버</a:t>
            </a:r>
            <a:r>
              <a:rPr lang="en-US" altLang="ko-KR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 </a:t>
            </a:r>
            <a:r>
              <a:rPr lang="ko-KR" altLang="en-US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로그인</a:t>
            </a:r>
            <a:r>
              <a:rPr lang="en-US" altLang="ko-KR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 </a:t>
            </a:r>
            <a:r>
              <a:rPr lang="ko-KR" altLang="en-US" sz="1135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연동</a:t>
            </a:r>
            <a:endParaRPr lang="en-US" altLang="ko-KR" sz="1135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287385" y="2380615"/>
            <a:ext cx="141795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인증</a:t>
            </a:r>
            <a:r>
              <a:rPr lang="en-US" altLang="ko-KR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url </a:t>
            </a:r>
            <a:r>
              <a:rPr lang="ko-KR" altLang="en-US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생성</a:t>
            </a:r>
            <a:endParaRPr lang="ko-KR" altLang="en-US" sz="800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287385" y="4666615"/>
            <a:ext cx="1921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네이버</a:t>
            </a:r>
            <a:r>
              <a:rPr lang="en-US" altLang="ko-KR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로그인</a:t>
            </a:r>
            <a:r>
              <a:rPr lang="en-US" altLang="ko-KR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이후에</a:t>
            </a:r>
            <a:r>
              <a:rPr lang="en-US" altLang="ko-KR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받은</a:t>
            </a:r>
            <a:r>
              <a:rPr lang="en-US" altLang="ko-KR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액세스</a:t>
            </a:r>
            <a:r>
              <a:rPr lang="en-US" altLang="ko-KR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토큰을</a:t>
            </a:r>
            <a:r>
              <a:rPr lang="en-US" altLang="ko-KR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800"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불러옴</a:t>
            </a:r>
            <a:endParaRPr lang="ko-KR" altLang="en-US" sz="800"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9540" y="704117"/>
            <a:ext cx="282190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0"/>
              </a:lnSpc>
            </a:pPr>
            <a:r>
              <a:rPr lang="en-US" sz="35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 02</a:t>
            </a:r>
            <a:endParaRPr lang="en-US" sz="35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48585" y="1704975"/>
            <a:ext cx="5325110" cy="69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5"/>
              </a:lnSpc>
            </a:pPr>
            <a:r>
              <a:rPr lang="ko-KR" altLang="en-US" sz="2910" spc="-55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기획</a:t>
            </a:r>
            <a:r>
              <a:rPr lang="en-US" altLang="ko-KR" sz="2910" spc="-55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910" spc="-55" dirty="0" err="1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상세화면</a:t>
            </a:r>
            <a:endParaRPr lang="en-US" sz="2910" spc="-55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48585" y="3523615"/>
            <a:ext cx="2450465" cy="1887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5"/>
              </a:lnSpc>
            </a:pPr>
            <a:r>
              <a:rPr lang="en-US" sz="1635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고딕 ExtraBold" panose="020D0904000000000000" pitchFamily="50" charset="-127"/>
              </a:rPr>
              <a:t>기능요약</a:t>
            </a:r>
            <a:endParaRPr lang="en-US" sz="1635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나눔고딕 ExtraBold" panose="020D0904000000000000" pitchFamily="50" charset="-127"/>
            </a:endParaRPr>
          </a:p>
          <a:p>
            <a:pPr algn="just">
              <a:lnSpc>
                <a:spcPts val="2945"/>
              </a:lnSpc>
            </a:pPr>
            <a:r>
              <a:rPr lang="en-US" sz="1635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고딕 ExtraBold" panose="020D0904000000000000" pitchFamily="50" charset="-127"/>
              </a:rPr>
              <a:t>Tiles 공통</a:t>
            </a:r>
            <a:endParaRPr lang="en-US" sz="1635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나눔고딕 ExtraBold" panose="020D0904000000000000" pitchFamily="50" charset="-127"/>
            </a:endParaRPr>
          </a:p>
          <a:p>
            <a:pPr algn="just">
              <a:lnSpc>
                <a:spcPts val="2945"/>
              </a:lnSpc>
            </a:pPr>
            <a:r>
              <a:rPr lang="en-US" sz="1635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고딕 ExtraBold" panose="020D0904000000000000" pitchFamily="50" charset="-127"/>
              </a:rPr>
              <a:t>기능별 </a:t>
            </a:r>
            <a:r>
              <a:rPr lang="en-US" sz="1635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고딕 ExtraBold" panose="020D0904000000000000" pitchFamily="50" charset="-127"/>
              </a:rPr>
              <a:t>상세화면</a:t>
            </a:r>
            <a:endParaRPr lang="en-US" sz="1635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나눔고딕 ExtraBold" panose="020D0904000000000000" pitchFamily="50" charset="-127"/>
            </a:endParaRPr>
          </a:p>
          <a:p>
            <a:pPr algn="just">
              <a:lnSpc>
                <a:spcPts val="2945"/>
              </a:lnSpc>
            </a:pPr>
            <a:r>
              <a:rPr lang="en-US" sz="1635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고딕 ExtraBold" panose="020D0904000000000000" pitchFamily="50" charset="-127"/>
              </a:rPr>
              <a:t>History</a:t>
            </a:r>
            <a:endParaRPr lang="en-US" sz="1635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나눔고딕 ExtraBold" panose="020D0904000000000000" pitchFamily="50" charset="-127"/>
            </a:endParaRPr>
          </a:p>
          <a:p>
            <a:pPr algn="just">
              <a:lnSpc>
                <a:spcPts val="2945"/>
              </a:lnSpc>
            </a:pPr>
            <a:endParaRPr lang="en-US" sz="1635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나눔고딕 ExtraBold" panose="020D09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19843" y="3260800"/>
            <a:ext cx="1016463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635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고딕 ExtraBold" panose="020D0904000000000000" pitchFamily="50" charset="-127"/>
              </a:rPr>
              <a:t>DB설계.</a:t>
            </a:r>
            <a:endParaRPr lang="en-US" sz="1635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나눔고딕 ExtraBold" panose="020D0904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20276" y="2914101"/>
            <a:ext cx="2093760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635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Tool&amp;Framework</a:t>
            </a:r>
            <a:endParaRPr lang="en-US" sz="1635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21" name="Group 11"/>
          <p:cNvGrpSpPr/>
          <p:nvPr/>
        </p:nvGrpSpPr>
        <p:grpSpPr>
          <a:xfrm rot="0">
            <a:off x="1867397" y="1847342"/>
            <a:ext cx="517147" cy="517147"/>
            <a:chOff x="0" y="0"/>
            <a:chExt cx="1913890" cy="1913890"/>
          </a:xfrm>
          <a:solidFill>
            <a:srgbClr val="2EB68E"/>
          </a:solidFill>
        </p:grpSpPr>
        <p:sp>
          <p:nvSpPr>
            <p:cNvPr id="22" name="Freeform 12"/>
            <p:cNvSpPr/>
            <p:nvPr/>
          </p:nvSpPr>
          <p:spPr>
            <a:xfrm>
              <a:off x="0" y="0"/>
              <a:ext cx="1913890" cy="1913890"/>
            </a:xfrm>
            <a:prstGeom prst="roundRect">
              <a:avLst/>
            </a:prstGeom>
            <a:grpFill/>
          </p:spPr>
        </p:sp>
      </p:grpSp>
      <p:sp>
        <p:nvSpPr>
          <p:cNvPr id="23" name="TextBox 13"/>
          <p:cNvSpPr txBox="1"/>
          <p:nvPr/>
        </p:nvSpPr>
        <p:spPr>
          <a:xfrm>
            <a:off x="1998205" y="1832022"/>
            <a:ext cx="25589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60"/>
              </a:lnSpc>
            </a:pPr>
            <a:r>
              <a:rPr lang="en-US" sz="2125">
                <a:solidFill>
                  <a:schemeClr val="bg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2</a:t>
            </a:r>
            <a:endParaRPr lang="en-US" sz="2125">
              <a:solidFill>
                <a:schemeClr val="bg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1592" y="1870743"/>
            <a:ext cx="3452907" cy="3354487"/>
            <a:chOff x="0" y="0"/>
            <a:chExt cx="7592936" cy="7376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2949" cy="7376541"/>
            </a:xfrm>
            <a:custGeom>
              <a:avLst/>
              <a:gdLst/>
              <a:ahLst/>
              <a:cxnLst/>
              <a:rect l="l" t="t" r="r" b="b"/>
              <a:pathLst>
                <a:path w="7592949" h="7376541">
                  <a:moveTo>
                    <a:pt x="0" y="0"/>
                  </a:moveTo>
                  <a:lnTo>
                    <a:pt x="7592949" y="0"/>
                  </a:lnTo>
                  <a:lnTo>
                    <a:pt x="7592949" y="7376541"/>
                  </a:lnTo>
                  <a:lnTo>
                    <a:pt x="0" y="7376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532332" y="2884359"/>
            <a:ext cx="3343720" cy="23101"/>
            <a:chOff x="0" y="0"/>
            <a:chExt cx="7352833" cy="50800"/>
          </a:xfrm>
        </p:grpSpPr>
        <p:sp>
          <p:nvSpPr>
            <p:cNvPr id="5" name="Freeform 5"/>
            <p:cNvSpPr/>
            <p:nvPr/>
          </p:nvSpPr>
          <p:spPr>
            <a:xfrm>
              <a:off x="25400" y="0"/>
              <a:ext cx="7301992" cy="50800"/>
            </a:xfrm>
            <a:custGeom>
              <a:avLst/>
              <a:gdLst/>
              <a:ahLst/>
              <a:cxnLst/>
              <a:rect l="l" t="t" r="r" b="b"/>
              <a:pathLst>
                <a:path w="7301992" h="50800">
                  <a:moveTo>
                    <a:pt x="0" y="0"/>
                  </a:moveTo>
                  <a:lnTo>
                    <a:pt x="7301992" y="0"/>
                  </a:lnTo>
                  <a:lnTo>
                    <a:pt x="730199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532332" y="4183906"/>
            <a:ext cx="3343720" cy="23101"/>
            <a:chOff x="0" y="0"/>
            <a:chExt cx="7352833" cy="50800"/>
          </a:xfrm>
        </p:grpSpPr>
        <p:sp>
          <p:nvSpPr>
            <p:cNvPr id="7" name="Freeform 7"/>
            <p:cNvSpPr/>
            <p:nvPr/>
          </p:nvSpPr>
          <p:spPr>
            <a:xfrm>
              <a:off x="25400" y="0"/>
              <a:ext cx="7301992" cy="50800"/>
            </a:xfrm>
            <a:custGeom>
              <a:avLst/>
              <a:gdLst/>
              <a:ahLst/>
              <a:cxnLst/>
              <a:rect l="l" t="t" r="r" b="b"/>
              <a:pathLst>
                <a:path w="7301992" h="50800">
                  <a:moveTo>
                    <a:pt x="0" y="0"/>
                  </a:moveTo>
                  <a:lnTo>
                    <a:pt x="7301992" y="0"/>
                  </a:lnTo>
                  <a:lnTo>
                    <a:pt x="730199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410484" y="1893061"/>
            <a:ext cx="23101" cy="3343720"/>
            <a:chOff x="0" y="0"/>
            <a:chExt cx="50800" cy="7352833"/>
          </a:xfrm>
        </p:grpSpPr>
        <p:sp>
          <p:nvSpPr>
            <p:cNvPr id="9" name="Freeform 9"/>
            <p:cNvSpPr/>
            <p:nvPr/>
          </p:nvSpPr>
          <p:spPr>
            <a:xfrm>
              <a:off x="0" y="25400"/>
              <a:ext cx="50800" cy="7301992"/>
            </a:xfrm>
            <a:custGeom>
              <a:avLst/>
              <a:gdLst/>
              <a:ahLst/>
              <a:cxnLst/>
              <a:rect l="l" t="t" r="r" b="b"/>
              <a:pathLst>
                <a:path w="50800" h="7301992">
                  <a:moveTo>
                    <a:pt x="50800" y="0"/>
                  </a:moveTo>
                  <a:lnTo>
                    <a:pt x="50800" y="7301992"/>
                  </a:lnTo>
                  <a:lnTo>
                    <a:pt x="0" y="7301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851663" y="1893061"/>
            <a:ext cx="23101" cy="3343720"/>
            <a:chOff x="0" y="0"/>
            <a:chExt cx="50800" cy="7352833"/>
          </a:xfrm>
        </p:grpSpPr>
        <p:sp>
          <p:nvSpPr>
            <p:cNvPr id="11" name="Freeform 11"/>
            <p:cNvSpPr/>
            <p:nvPr/>
          </p:nvSpPr>
          <p:spPr>
            <a:xfrm>
              <a:off x="0" y="25400"/>
              <a:ext cx="50800" cy="7301992"/>
            </a:xfrm>
            <a:custGeom>
              <a:avLst/>
              <a:gdLst/>
              <a:ahLst/>
              <a:cxnLst/>
              <a:rect l="l" t="t" r="r" b="b"/>
              <a:pathLst>
                <a:path w="50800" h="7301992">
                  <a:moveTo>
                    <a:pt x="50800" y="0"/>
                  </a:moveTo>
                  <a:lnTo>
                    <a:pt x="50800" y="7301992"/>
                  </a:lnTo>
                  <a:lnTo>
                    <a:pt x="0" y="7301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</p:spPr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13239" y="2075656"/>
          <a:ext cx="4627987" cy="2832613"/>
        </p:xfrm>
        <a:graphic>
          <a:graphicData uri="http://schemas.openxmlformats.org/drawingml/2006/table">
            <a:tbl>
              <a:tblPr/>
              <a:tblGrid>
                <a:gridCol w="1243565"/>
                <a:gridCol w="3384422"/>
              </a:tblGrid>
              <a:tr h="558814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IDE</a:t>
                      </a:r>
                      <a:endParaRPr lang="en-US" sz="13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31850" rtl="0" eaLnBrk="1" fontAlgn="auto" latinLnBrk="1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dirty="0" smtClean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Eclipse, VisualStudioCode, </a:t>
                      </a:r>
                      <a:r>
                        <a:rPr lang="en-US" altLang="ko-KR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IntelliJ IDEA</a:t>
                      </a:r>
                      <a:endParaRPr lang="en-US" altLang="ko-KR" sz="1400" b="1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7841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DBMS</a:t>
                      </a:r>
                      <a:endParaRPr lang="en-US" sz="13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Oracle RDBMS</a:t>
                      </a:r>
                      <a:endParaRPr lang="en-US" sz="7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7841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WAS</a:t>
                      </a:r>
                      <a:endParaRPr lang="en-US" sz="13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Apache Tomcat</a:t>
                      </a:r>
                      <a:endParaRPr lang="en-US" sz="7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7841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FrameWork</a:t>
                      </a:r>
                      <a:endParaRPr lang="en-US" sz="13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Spring, Mybatis, Tiles</a:t>
                      </a:r>
                      <a:endParaRPr lang="en-US" sz="7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7841">
                <a:tc>
                  <a:txBody>
                    <a:bodyPr/>
                    <a:lstStyle/>
                    <a:p>
                      <a:endParaRPr lang="en-US" altLang="ko-KR" sz="80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front end</a:t>
                      </a:r>
                      <a:endParaRPr lang="en-US" altLang="ko-KR" sz="1300" dirty="0" smtClean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13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Bootstrap</a:t>
                      </a:r>
                      <a:endParaRPr 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15507" marR="115507" marT="115507" marB="11550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2877344" y="475452"/>
            <a:ext cx="614632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0"/>
              </a:lnSpc>
            </a:pPr>
            <a:r>
              <a:rPr lang="en-US" sz="4850" spc="-4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 &amp; FrameWork</a:t>
            </a:r>
            <a:endParaRPr lang="en-US" sz="4850" spc="-4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965837" y="1895230"/>
            <a:ext cx="160770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69" y="1847056"/>
            <a:ext cx="929330" cy="9293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297" y="4372053"/>
            <a:ext cx="887502" cy="830049"/>
          </a:xfrm>
          <a:prstGeom prst="rect">
            <a:avLst/>
          </a:prstGeom>
        </p:spPr>
      </p:pic>
      <p:sp>
        <p:nvSpPr>
          <p:cNvPr id="20" name="Rectangles 19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1669" y="1673256"/>
            <a:ext cx="9148167" cy="4336868"/>
          </a:xfrm>
          <a:custGeom>
            <a:avLst/>
            <a:gdLst/>
            <a:ahLst/>
            <a:cxnLst/>
            <a:rect l="l" t="t" r="r" b="b"/>
            <a:pathLst>
              <a:path w="15087600" h="7152572">
                <a:moveTo>
                  <a:pt x="0" y="0"/>
                </a:moveTo>
                <a:lnTo>
                  <a:pt x="15087600" y="0"/>
                </a:lnTo>
                <a:lnTo>
                  <a:pt x="15087600" y="7152571"/>
                </a:lnTo>
                <a:lnTo>
                  <a:pt x="0" y="715257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48944" y="171109"/>
            <a:ext cx="3436673" cy="84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5"/>
              </a:lnSpc>
            </a:pPr>
            <a:r>
              <a:rPr lang="en-US" sz="4725" spc="-73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mon몬소리 Black" panose="02000A03000000000000" charset="-127"/>
              </a:rPr>
              <a:t>DB </a:t>
            </a:r>
            <a:r>
              <a:rPr lang="en-US" sz="4725" spc="-73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mon몬소리 Black" panose="02000A03000000000000" charset="-127"/>
              </a:rPr>
              <a:t>설계</a:t>
            </a:r>
            <a:endParaRPr lang="en-US" sz="4725" spc="-73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mon몬소리 Black" panose="02000A0300000000000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1088688" cy="70469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44" y="3142456"/>
            <a:ext cx="2282342" cy="1349772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248944" y="475456"/>
            <a:ext cx="2599430" cy="72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850"/>
              </a:lnSpc>
            </a:pPr>
            <a:r>
              <a:rPr lang="ko-KR" altLang="en-US" sz="4720" spc="-49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요약</a:t>
            </a:r>
            <a:endParaRPr lang="en-US" altLang="ko-KR" sz="4720" spc="-4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35564" y="2055330"/>
          <a:ext cx="9144063" cy="3408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881"/>
                <a:gridCol w="7793182"/>
              </a:tblGrid>
              <a:tr h="344805">
                <a:tc>
                  <a:txBody>
                    <a:bodyPr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페이지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기능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내용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</a:tr>
              <a:tr h="325755"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장바구니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장바구니 리스트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전체 선택하기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선택상품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리스트 총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주문금액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계산하기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수량변경하기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개별 장바구니 상품 삭제하기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선택 장바구니 상품 삭제하기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755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개별주문하기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선택상품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주문하기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주문하기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주문상품 리스트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주문금액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계산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기본배송지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출력 및 수정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결제하기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주문목록</a:t>
                      </a:r>
                      <a:endParaRPr lang="ko-KR" altLang="en-US" sz="1200" dirty="0" err="1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마이페이지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화면이동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배송중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count,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장바구니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count,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소팡머니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count,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주문목록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버튼식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주문조회하기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주문취소하기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내정보</a:t>
                      </a:r>
                      <a:endParaRPr lang="ko-KR" altLang="en-US" sz="1200" dirty="0" err="1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내 정보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우편번호검색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수정하기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취소하기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탈퇴하기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상품관리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버튼식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조회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상품추가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상품수정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상품삭제</a:t>
                      </a:r>
                      <a:endParaRPr lang="ko-KR" altLang="en-US" sz="1200" dirty="0" err="1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배송관리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주문리스트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버튼식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주문조회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 수정하기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회원관리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회원리스트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버튼식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회원조회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회원삭제</a:t>
                      </a:r>
                      <a:endParaRPr lang="ko-KR" altLang="en-US" sz="1200" dirty="0" err="1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9049385" y="1694376"/>
            <a:ext cx="1174749" cy="369332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ko-KR" altLang="en-US" dirty="0">
                <a:solidFill>
                  <a:srgbClr val="5A96D2"/>
                </a:solidFill>
              </a:rPr>
              <a:t> </a:t>
            </a:r>
            <a:r>
              <a:rPr lang="ko-KR" altLang="en-US" sz="1200" dirty="0" smtClean="0">
                <a:solidFill>
                  <a:srgbClr val="5A96D2"/>
                </a:solidFill>
              </a:rPr>
              <a:t>■ </a:t>
            </a:r>
            <a:r>
              <a:rPr lang="ko-KR" altLang="en-US" sz="1200" dirty="0" smtClean="0">
                <a:solidFill>
                  <a:srgbClr val="5A96D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관리자</a:t>
            </a:r>
            <a:endParaRPr lang="ko-KR" altLang="en-US" sz="1200" dirty="0">
              <a:solidFill>
                <a:srgbClr val="5A96D2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659222" y="6112226"/>
            <a:ext cx="2429947" cy="365125"/>
          </a:xfrm>
        </p:spPr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116" name="표 115"/>
          <p:cNvGraphicFramePr>
            <a:graphicFrameLocks noGrp="1"/>
          </p:cNvGraphicFramePr>
          <p:nvPr/>
        </p:nvGraphicFramePr>
        <p:xfrm>
          <a:off x="122344" y="246856"/>
          <a:ext cx="10765655" cy="2333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2674"/>
                <a:gridCol w="2507100"/>
                <a:gridCol w="691614"/>
                <a:gridCol w="2892212"/>
                <a:gridCol w="3972055"/>
              </a:tblGrid>
              <a:tr h="229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views.member.addMember.jsp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회원가입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/>
        </p:nvGraphicFramePr>
        <p:xfrm>
          <a:off x="6915944" y="476353"/>
          <a:ext cx="3972054" cy="591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44"/>
                <a:gridCol w="3573110"/>
              </a:tblGrid>
              <a:tr h="1613215">
                <a:tc gridSpan="2">
                  <a:txBody>
                    <a:bodyPr/>
                    <a:lstStyle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아이디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중복체크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비밀번호 확인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input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필수입력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여부확인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회원가입 결과 안내 및 화면이동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로그인 화면이동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1205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keyup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시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fn_overlapped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/member/overlapped.do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Ajax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결과에 따라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input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의 표시와 안내문구를 달리 띄움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input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에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removeClass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addClass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is-valid/is-invalid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div valid-feedback/invalid-feedback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에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removeClass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addClass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d-none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6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blur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시 비밀번호 확인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input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의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value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와 동일하지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않을경우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ko-KR" altLang="en-US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input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에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removeClass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addClass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is-valid/is-invalid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div valid-feedback/invalid-feedback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에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removeClass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addClass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d-none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04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2-1)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모든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input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이 입력되지않았을 경우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안내문구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d-block +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btn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disabled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2-2)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회원정보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db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저장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MemberVO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형 데이터로 받아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insertNewMember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sql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실행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db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저장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/member/addMember.do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ModelAttribute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memberVO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MemberVO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memberVO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mapper.member.insertNewMember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&lt;insert id="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insertNewMember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 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parameterType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="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memberVO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"&gt;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2-3)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성공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실패 여부 안내 및 화면이동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ResponseEntity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회원가입 스크립트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성공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실패 안내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location.href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반환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38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로그인 화면이동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}/member/login.do"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0998" marR="80998" marT="40499" marB="404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8" name="그림 1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05" y="1581930"/>
            <a:ext cx="3639546" cy="3875178"/>
          </a:xfrm>
          <a:prstGeom prst="rect">
            <a:avLst/>
          </a:prstGeom>
        </p:spPr>
      </p:pic>
      <p:grpSp>
        <p:nvGrpSpPr>
          <p:cNvPr id="119" name="그룹 118"/>
          <p:cNvGrpSpPr/>
          <p:nvPr/>
        </p:nvGrpSpPr>
        <p:grpSpPr>
          <a:xfrm>
            <a:off x="4095697" y="1707405"/>
            <a:ext cx="2600687" cy="828030"/>
            <a:chOff x="4587687" y="1745824"/>
            <a:chExt cx="2935951" cy="934774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7687" y="1745824"/>
              <a:ext cx="2935950" cy="450211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7688" y="2225598"/>
              <a:ext cx="2935950" cy="455000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>
            <a:off x="3857507" y="1653988"/>
            <a:ext cx="245580" cy="228652"/>
            <a:chOff x="4914245" y="2105728"/>
            <a:chExt cx="413561" cy="385051"/>
          </a:xfrm>
        </p:grpSpPr>
        <p:sp>
          <p:nvSpPr>
            <p:cNvPr id="123" name="타원 12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5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914245" y="2105728"/>
              <a:ext cx="413561" cy="385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5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885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4092661" y="2658948"/>
            <a:ext cx="2603721" cy="860571"/>
            <a:chOff x="3176587" y="2962275"/>
            <a:chExt cx="5886517" cy="194558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6587" y="2962275"/>
              <a:ext cx="5886517" cy="941074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3220" y="3967848"/>
              <a:ext cx="5879884" cy="940014"/>
            </a:xfrm>
            <a:prstGeom prst="rect">
              <a:avLst/>
            </a:prstGeom>
          </p:spPr>
        </p:pic>
      </p:grpSp>
      <p:pic>
        <p:nvPicPr>
          <p:cNvPr id="128" name="그림 1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98" y="4386906"/>
            <a:ext cx="2661675" cy="321080"/>
          </a:xfrm>
          <a:prstGeom prst="rect">
            <a:avLst/>
          </a:prstGeom>
        </p:spPr>
      </p:pic>
      <p:grpSp>
        <p:nvGrpSpPr>
          <p:cNvPr id="129" name="그룹 128"/>
          <p:cNvGrpSpPr/>
          <p:nvPr/>
        </p:nvGrpSpPr>
        <p:grpSpPr>
          <a:xfrm>
            <a:off x="3857511" y="2599882"/>
            <a:ext cx="245580" cy="228652"/>
            <a:chOff x="4914244" y="2105728"/>
            <a:chExt cx="413561" cy="385051"/>
          </a:xfrm>
        </p:grpSpPr>
        <p:sp>
          <p:nvSpPr>
            <p:cNvPr id="130" name="타원 129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5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914244" y="2105728"/>
              <a:ext cx="413561" cy="385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5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885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857508" y="4157725"/>
            <a:ext cx="245580" cy="228652"/>
            <a:chOff x="4914245" y="2105728"/>
            <a:chExt cx="413561" cy="385051"/>
          </a:xfrm>
        </p:grpSpPr>
        <p:sp>
          <p:nvSpPr>
            <p:cNvPr id="133" name="타원 13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5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914245" y="2105728"/>
              <a:ext cx="413561" cy="385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5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885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3857512" y="4698798"/>
            <a:ext cx="245580" cy="228652"/>
            <a:chOff x="4914245" y="2105728"/>
            <a:chExt cx="413560" cy="385051"/>
          </a:xfrm>
        </p:grpSpPr>
        <p:sp>
          <p:nvSpPr>
            <p:cNvPr id="136" name="타원 135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5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914245" y="2105728"/>
              <a:ext cx="413560" cy="385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5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</a:t>
              </a:r>
              <a:endParaRPr lang="ko-KR" altLang="en-US" sz="885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629944" y="551656"/>
            <a:ext cx="2599430" cy="72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850"/>
              </a:lnSpc>
            </a:pPr>
            <a:r>
              <a:rPr lang="ko-KR" altLang="en-US" sz="4720" spc="-49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요약</a:t>
            </a:r>
            <a:endParaRPr lang="en-US" altLang="ko-KR" sz="4720" spc="-4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0" name="표 6"/>
          <p:cNvGraphicFramePr>
            <a:graphicFrameLocks noGrp="1"/>
          </p:cNvGraphicFramePr>
          <p:nvPr/>
        </p:nvGraphicFramePr>
        <p:xfrm>
          <a:off x="1048264" y="1998815"/>
          <a:ext cx="9144000" cy="3409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881"/>
                <a:gridCol w="7793182"/>
              </a:tblGrid>
              <a:tr h="344805">
                <a:tc>
                  <a:txBody>
                    <a:bodyPr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페이지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기능</a:t>
                      </a:r>
                      <a:endParaRPr lang="ko-KR" altLang="en-US" sz="1200" b="0" dirty="0" smtClean="0">
                        <a:solidFill>
                          <a:schemeClr val="bg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내용</a:t>
                      </a:r>
                      <a:endParaRPr lang="ko-KR" altLang="en-US" sz="1200" b="0" dirty="0" smtClean="0">
                        <a:solidFill>
                          <a:schemeClr val="bg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</a:tr>
              <a:tr h="325856"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회원가입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아이디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중복체크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비밀번호 확인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input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필수입력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여부확인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회원가입 결과 안내 및 화면이동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로그인 화면이동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로그인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회원조회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input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필수입력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여부확인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로그인 여부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회원정보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session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저장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로그인 결과 안내 및 화면이동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회원가입 화면이동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755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로그아웃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로그아웃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로그인여부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회원정보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session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삭제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top-bar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메뉴변경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및 화면이동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6390">
                <a:tc>
                  <a:txBody>
                    <a:bodyPr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Header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카테고리이동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카테고리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select,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마이소팡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이동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장바구니 이동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추천키워드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상품검색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메인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Hero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영역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tab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구현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추천상품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tab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구현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6390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카테고리 리스트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카테고리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선택시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menuGoods.jsp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이동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검색결과리스트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상품검색시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searchGoods.jsp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이동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상품상세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이미지 뷰어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상품정보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장바구니 담기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바로구매하기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755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quickMenu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상세페이지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방문시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최근본상품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에 추가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quickMenu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장바구니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카운팅</a:t>
                      </a:r>
                      <a:endParaRPr lang="ko-KR" altLang="en-US" sz="1200" dirty="0" err="1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1" name="Rectangles 60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ectangles 61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172744" y="627856"/>
            <a:ext cx="2599430" cy="72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850"/>
              </a:lnSpc>
            </a:pPr>
            <a:r>
              <a:rPr lang="ko-KR" altLang="en-US" sz="4720" spc="-49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요약</a:t>
            </a:r>
            <a:endParaRPr lang="en-US" altLang="ko-KR" sz="4720" spc="-4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Rectangles 61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364" y="2055330"/>
          <a:ext cx="10019665" cy="34088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881"/>
                <a:gridCol w="8345805"/>
              </a:tblGrid>
              <a:tr h="344805">
                <a:tc>
                  <a:txBody>
                    <a:bodyPr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페이지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기능</a:t>
                      </a:r>
                      <a:endParaRPr lang="ko-KR" altLang="en-US" sz="1200" b="0" dirty="0" smtClean="0">
                        <a:solidFill>
                          <a:schemeClr val="bg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내용</a:t>
                      </a:r>
                      <a:endParaRPr lang="ko-KR" altLang="en-US" sz="1200" b="0" dirty="0" smtClean="0">
                        <a:solidFill>
                          <a:schemeClr val="bg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</a:tr>
              <a:tr h="325856"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장바구니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장바구니 리스트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전체 선택하기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선택상품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리스트 총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주문금액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계산하기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수량변경하기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개별 장바구니 상품 삭제하기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선택 장바구니 상품 삭제하기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개별주문하기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선택상품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주문하기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주문하기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주문상품 리스트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주문금액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계산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기본배송지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출력 및 수정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결제하기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p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주문목록</a:t>
                      </a:r>
                      <a:endParaRPr lang="ko-KR" altLang="en-US" sz="1200" dirty="0" err="1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마이페이지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화면이동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배송중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count,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장바구니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count,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소팡머니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count,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주문목록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버튼식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주문조회하기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주문취소하기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내정보</a:t>
                      </a:r>
                      <a:endParaRPr lang="ko-KR" altLang="en-US" sz="1200" dirty="0" err="1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내 정보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우편번호검색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수정하기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취소하기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탈퇴하기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상품관리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버튼식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조회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상품추가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상품수정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상품삭제</a:t>
                      </a:r>
                      <a:endParaRPr lang="ko-KR" altLang="en-US" sz="1200" dirty="0" err="1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배송관리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주문리스트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버튼식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주문조회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주문 수정하기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pretendard" panose="02000503000000020004" pitchFamily="50" charset="-127"/>
                        </a:rPr>
                        <a:t>회원관리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회원리스트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뿌리기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버튼식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회원조회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 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G마켓 산스 TTF Bold" panose="02000000000000000000" charset="-128"/>
                          <a:ea typeface="G마켓 산스 TTF Bold" panose="02000000000000000000" charset="-128"/>
                          <a:cs typeface="G마켓 산스 TTF Bold" panose="02000000000000000000" charset="-128"/>
                        </a:rPr>
                        <a:t>회원삭제</a:t>
                      </a:r>
                      <a:endParaRPr lang="ko-KR" altLang="en-US" sz="1200" dirty="0" err="1" smtClean="0">
                        <a:solidFill>
                          <a:schemeClr val="tx1"/>
                        </a:solidFill>
                        <a:latin typeface="G마켓 산스 TTF Bold" panose="02000000000000000000" charset="-128"/>
                        <a:ea typeface="G마켓 산스 TTF Bold" panose="02000000000000000000" charset="-128"/>
                        <a:cs typeface="G마켓 산스 TTF Bold" panose="02000000000000000000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8820785" y="1618811"/>
            <a:ext cx="1174749" cy="369332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ko-KR" altLang="en-US" dirty="0">
                <a:solidFill>
                  <a:srgbClr val="5A96D2"/>
                </a:solidFill>
              </a:rPr>
              <a:t> </a:t>
            </a:r>
            <a:r>
              <a:rPr lang="ko-KR" altLang="en-US" sz="1200" dirty="0" smtClean="0">
                <a:solidFill>
                  <a:srgbClr val="5A96D2"/>
                </a:solidFill>
              </a:rPr>
              <a:t>■ </a:t>
            </a:r>
            <a:r>
              <a:rPr lang="ko-KR" altLang="en-US" sz="1200" dirty="0" smtClean="0">
                <a:solidFill>
                  <a:srgbClr val="5A96D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관리자</a:t>
            </a:r>
            <a:endParaRPr lang="ko-KR" altLang="en-US" sz="1200" dirty="0">
              <a:solidFill>
                <a:srgbClr val="5A96D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639344" y="932521"/>
            <a:ext cx="4758312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0"/>
              </a:lnSpc>
            </a:pPr>
            <a:r>
              <a:rPr lang="en-US" sz="60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</a:t>
            </a:r>
            <a:endParaRPr lang="en-US" sz="6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9" name="Group 2"/>
          <p:cNvGrpSpPr/>
          <p:nvPr/>
        </p:nvGrpSpPr>
        <p:grpSpPr>
          <a:xfrm rot="0">
            <a:off x="2036379" y="2240833"/>
            <a:ext cx="517147" cy="517147"/>
            <a:chOff x="0" y="0"/>
            <a:chExt cx="1913890" cy="1913890"/>
          </a:xfrm>
          <a:solidFill>
            <a:srgbClr val="2EB68E"/>
          </a:solidFill>
        </p:grpSpPr>
        <p:sp>
          <p:nvSpPr>
            <p:cNvPr id="10" name="Freeform 3"/>
            <p:cNvSpPr/>
            <p:nvPr/>
          </p:nvSpPr>
          <p:spPr>
            <a:xfrm>
              <a:off x="0" y="0"/>
              <a:ext cx="1913890" cy="1913890"/>
            </a:xfrm>
            <a:prstGeom prst="roundRect">
              <a:avLst/>
            </a:prstGeom>
            <a:grpFill/>
          </p:spPr>
        </p:sp>
      </p:grpSp>
      <p:sp>
        <p:nvSpPr>
          <p:cNvPr id="12" name="TextBox 4"/>
          <p:cNvSpPr txBox="1"/>
          <p:nvPr/>
        </p:nvSpPr>
        <p:spPr>
          <a:xfrm>
            <a:off x="2167188" y="2228053"/>
            <a:ext cx="25589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60"/>
              </a:lnSpc>
            </a:pPr>
            <a:r>
              <a:rPr lang="en-US" sz="2125">
                <a:solidFill>
                  <a:schemeClr val="bg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1</a:t>
            </a:r>
            <a:endParaRPr lang="en-US" sz="2125">
              <a:solidFill>
                <a:schemeClr val="bg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2843401" y="2834743"/>
            <a:ext cx="2323255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WS ↔ WAS</a:t>
            </a:r>
            <a:endParaRPr lang="en-US" sz="177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2843401" y="3298328"/>
            <a:ext cx="2323255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WAS</a:t>
            </a:r>
            <a:endParaRPr lang="en-US" sz="177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2843401" y="3761828"/>
            <a:ext cx="269094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MVC</a:t>
            </a:r>
            <a:endParaRPr lang="en-US" sz="177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2843401" y="4225328"/>
            <a:ext cx="295751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ko-KR" alt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네아로</a:t>
            </a:r>
            <a:r>
              <a:rPr lang="en-US" altLang="ko-KR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(</a:t>
            </a:r>
            <a:r>
              <a:rPr lang="ko-KR" alt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번외</a:t>
            </a:r>
            <a:r>
              <a:rPr lang="en-US" altLang="ko-KR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)</a:t>
            </a:r>
            <a:endParaRPr lang="en-US" altLang="ko-KR" sz="177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grpSp>
        <p:nvGrpSpPr>
          <p:cNvPr id="21" name="Group 11"/>
          <p:cNvGrpSpPr/>
          <p:nvPr/>
        </p:nvGrpSpPr>
        <p:grpSpPr>
          <a:xfrm rot="0">
            <a:off x="5858372" y="2243582"/>
            <a:ext cx="517147" cy="517147"/>
            <a:chOff x="0" y="0"/>
            <a:chExt cx="1913890" cy="1913890"/>
          </a:xfrm>
          <a:solidFill>
            <a:srgbClr val="2EB68E"/>
          </a:solidFill>
        </p:grpSpPr>
        <p:sp>
          <p:nvSpPr>
            <p:cNvPr id="22" name="Freeform 12"/>
            <p:cNvSpPr/>
            <p:nvPr/>
          </p:nvSpPr>
          <p:spPr>
            <a:xfrm>
              <a:off x="0" y="0"/>
              <a:ext cx="1913890" cy="1913890"/>
            </a:xfrm>
            <a:prstGeom prst="roundRect">
              <a:avLst/>
            </a:prstGeom>
            <a:grpFill/>
          </p:spPr>
        </p:sp>
      </p:grpSp>
      <p:sp>
        <p:nvSpPr>
          <p:cNvPr id="23" name="TextBox 13"/>
          <p:cNvSpPr txBox="1"/>
          <p:nvPr/>
        </p:nvSpPr>
        <p:spPr>
          <a:xfrm>
            <a:off x="5989180" y="2228262"/>
            <a:ext cx="25589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60"/>
              </a:lnSpc>
            </a:pPr>
            <a:r>
              <a:rPr lang="en-US" sz="2125">
                <a:solidFill>
                  <a:schemeClr val="bg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2</a:t>
            </a:r>
            <a:endParaRPr lang="en-US" sz="2125">
              <a:solidFill>
                <a:schemeClr val="bg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6668135" y="2301240"/>
            <a:ext cx="3179445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1770">
                <a:solidFill>
                  <a:srgbClr val="000000"/>
                </a:solidFill>
                <a:latin typeface="G마켓 산스 TTF Bold" panose="02000000000000000000" charset="-128"/>
                <a:ea typeface="G마켓 산스 TTF Bold" panose="02000000000000000000" charset="-128"/>
                <a:sym typeface="+mn-ea"/>
              </a:rPr>
              <a:t>Tool &amp; FrameWork</a:t>
            </a:r>
            <a:endParaRPr lang="en-US" sz="1770">
              <a:solidFill>
                <a:srgbClr val="000000"/>
              </a:solidFill>
              <a:latin typeface="G마켓 산스 TTF Bold" panose="02000000000000000000" charset="-128"/>
              <a:ea typeface="G마켓 산스 TTF Bold" panose="02000000000000000000" charset="-128"/>
              <a:sym typeface="+mn-ea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6668135" y="2764790"/>
            <a:ext cx="282702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DB 설계</a:t>
            </a:r>
            <a:endParaRPr lang="en-US" sz="177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  <a:sym typeface="+mn-ea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6668019" y="3228428"/>
            <a:ext cx="269094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ko-KR" alt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기능요약</a:t>
            </a:r>
            <a:endParaRPr lang="ko-KR" altLang="en-US" sz="177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6668019" y="3691928"/>
            <a:ext cx="295751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Tiles</a:t>
            </a:r>
            <a:endParaRPr lang="en-US" sz="177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6610869" y="4290684"/>
            <a:ext cx="2957510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just">
              <a:lnSpc>
                <a:spcPct val="150000"/>
              </a:lnSpc>
            </a:pPr>
            <a:r>
              <a:rPr lang="ko-KR" altLang="en-US" sz="1770" dirty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기능별 </a:t>
            </a:r>
            <a:r>
              <a:rPr lang="ko-KR" altLang="en-US" sz="1770" dirty="0" err="1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  <a:sym typeface="+mn-ea"/>
              </a:rPr>
              <a:t>상세화면</a:t>
            </a:r>
            <a:endParaRPr lang="ko-KR" altLang="en-US" sz="1770" dirty="0" err="1" smtClean="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  <a:sym typeface="+mn-ea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6668019" y="4618929"/>
            <a:ext cx="295751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HIstory</a:t>
            </a:r>
            <a:endParaRPr lang="en-US" sz="177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2842766" y="2456918"/>
            <a:ext cx="2323255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177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Spring</a:t>
            </a:r>
            <a:endParaRPr lang="en-US" sz="177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13161" y="2756988"/>
            <a:ext cx="350939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 dirty="0">
                <a:solidFill>
                  <a:srgbClr val="000000"/>
                </a:solidFill>
                <a:ea typeface="TDTD고딕L Bold" panose="02000803000000000000" charset="-127"/>
              </a:rPr>
              <a:t>공통 </a:t>
            </a:r>
            <a:r>
              <a:rPr lang="en-US" sz="1575" dirty="0" err="1">
                <a:solidFill>
                  <a:srgbClr val="000000"/>
                </a:solidFill>
                <a:ea typeface="TDTD고딕L Bold" panose="02000803000000000000" charset="-127"/>
              </a:rPr>
              <a:t>레이아웃</a:t>
            </a:r>
            <a:endParaRPr lang="en-US" sz="1575" dirty="0">
              <a:solidFill>
                <a:srgbClr val="000000"/>
              </a:solidFill>
              <a:ea typeface="TDTD고딕L Bold" panose="0200080300000000000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13161" y="3029398"/>
            <a:ext cx="3509398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5"/>
              </a:lnSpc>
            </a:pPr>
            <a:r>
              <a:rPr lang="en-US" sz="1335">
                <a:solidFill>
                  <a:srgbClr val="000000"/>
                </a:solidFill>
                <a:latin typeface="TDTD고딕L Bold" panose="02000803000000000000" charset="-127"/>
              </a:rPr>
              <a:t>views.common.layout.jsp</a:t>
            </a:r>
            <a:endParaRPr lang="en-US" sz="1335">
              <a:solidFill>
                <a:srgbClr val="000000"/>
              </a:solidFill>
              <a:latin typeface="TDTD고딕L Bold" panose="0200080300000000000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13161" y="3442646"/>
            <a:ext cx="350939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 dirty="0">
                <a:solidFill>
                  <a:srgbClr val="000000"/>
                </a:solidFill>
                <a:ea typeface="TDTD고딕L Bold" panose="02000803000000000000" charset="-127"/>
              </a:rPr>
              <a:t>공통 </a:t>
            </a:r>
            <a:r>
              <a:rPr lang="en-US" sz="1575" dirty="0" err="1">
                <a:solidFill>
                  <a:srgbClr val="000000"/>
                </a:solidFill>
                <a:ea typeface="TDTD고딕L Bold" panose="02000803000000000000" charset="-127"/>
              </a:rPr>
              <a:t>섹션</a:t>
            </a:r>
            <a:endParaRPr lang="en-US" sz="1575" dirty="0">
              <a:solidFill>
                <a:srgbClr val="000000"/>
              </a:solidFill>
              <a:ea typeface="TDTD고딕L Bold" panose="0200080300000000000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3161" y="3715056"/>
            <a:ext cx="3509398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5"/>
              </a:lnSpc>
            </a:pPr>
            <a:r>
              <a:rPr lang="en-US" sz="1335">
                <a:solidFill>
                  <a:srgbClr val="000000"/>
                </a:solidFill>
                <a:latin typeface="TDTD고딕L Bold" panose="02000803000000000000" charset="-127"/>
              </a:rPr>
              <a:t>views.common.header.jsp</a:t>
            </a:r>
            <a:endParaRPr lang="en-US" sz="1335">
              <a:solidFill>
                <a:srgbClr val="000000"/>
              </a:solidFill>
              <a:latin typeface="TDTD고딕L Bold" panose="0200080300000000000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13161" y="3941065"/>
            <a:ext cx="3509398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5"/>
              </a:lnSpc>
            </a:pPr>
            <a:r>
              <a:rPr lang="en-US" sz="1335">
                <a:solidFill>
                  <a:srgbClr val="000000"/>
                </a:solidFill>
                <a:latin typeface="TDTD고딕L Bold" panose="02000803000000000000" charset="-127"/>
              </a:rPr>
              <a:t>views.common.quickMenu.jsp</a:t>
            </a:r>
            <a:endParaRPr lang="en-US" sz="1335">
              <a:solidFill>
                <a:srgbClr val="000000"/>
              </a:solidFill>
              <a:latin typeface="TDTD고딕L Bold" panose="0200080300000000000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13161" y="4167074"/>
            <a:ext cx="3509398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5"/>
              </a:lnSpc>
            </a:pPr>
            <a:r>
              <a:rPr lang="en-US" sz="1335">
                <a:solidFill>
                  <a:srgbClr val="000000"/>
                </a:solidFill>
                <a:latin typeface="TDTD고딕L Bold" panose="02000803000000000000" charset="-127"/>
              </a:rPr>
              <a:t>views.common.footer.jsp</a:t>
            </a:r>
            <a:endParaRPr lang="en-US" sz="1335">
              <a:solidFill>
                <a:srgbClr val="000000"/>
              </a:solidFill>
              <a:latin typeface="TDTD고딕L Bold" panose="0200080300000000000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1333" y="1086255"/>
            <a:ext cx="2128027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5580">
                <a:solidFill>
                  <a:srgbClr val="000000"/>
                </a:solidFill>
                <a:latin typeface="Tmon몬소리 Black" panose="02000A03000000000000" charset="-127"/>
                <a:ea typeface="Tmon몬소리 Black" panose="02000A03000000000000" charset="-127"/>
              </a:rPr>
              <a:t>Tiles</a:t>
            </a:r>
            <a:endParaRPr lang="en-US" sz="5580">
              <a:solidFill>
                <a:srgbClr val="000000"/>
              </a:solidFill>
              <a:latin typeface="Tmon몬소리 Black" panose="02000A03000000000000" charset="-127"/>
              <a:ea typeface="Tmon몬소리 Black" panose="02000A03000000000000" charset="-127"/>
            </a:endParaRPr>
          </a:p>
        </p:txBody>
      </p:sp>
      <p:grpSp>
        <p:nvGrpSpPr>
          <p:cNvPr id="33" name="Group 2"/>
          <p:cNvGrpSpPr/>
          <p:nvPr/>
        </p:nvGrpSpPr>
        <p:grpSpPr>
          <a:xfrm>
            <a:off x="5122545" y="12700"/>
            <a:ext cx="5290185" cy="6917690"/>
            <a:chOff x="-109996" y="-47625"/>
            <a:chExt cx="2191567" cy="3195504"/>
          </a:xfrm>
        </p:grpSpPr>
        <p:sp>
          <p:nvSpPr>
            <p:cNvPr id="34" name="Freeform 3"/>
            <p:cNvSpPr/>
            <p:nvPr/>
          </p:nvSpPr>
          <p:spPr>
            <a:xfrm>
              <a:off x="-109996" y="0"/>
              <a:ext cx="2191567" cy="3147879"/>
            </a:xfrm>
            <a:custGeom>
              <a:avLst/>
              <a:gdLst/>
              <a:ahLst/>
              <a:cxnLst/>
              <a:rect l="l" t="t" r="r" b="b"/>
              <a:pathLst>
                <a:path w="2081571" h="3147879">
                  <a:moveTo>
                    <a:pt x="49958" y="0"/>
                  </a:moveTo>
                  <a:lnTo>
                    <a:pt x="2031614" y="0"/>
                  </a:lnTo>
                  <a:cubicBezTo>
                    <a:pt x="2059204" y="0"/>
                    <a:pt x="2081571" y="22367"/>
                    <a:pt x="2081571" y="49958"/>
                  </a:cubicBezTo>
                  <a:lnTo>
                    <a:pt x="2081571" y="3097921"/>
                  </a:lnTo>
                  <a:cubicBezTo>
                    <a:pt x="2081571" y="3125512"/>
                    <a:pt x="2059204" y="3147879"/>
                    <a:pt x="2031614" y="3147879"/>
                  </a:cubicBezTo>
                  <a:lnTo>
                    <a:pt x="49958" y="3147879"/>
                  </a:lnTo>
                  <a:cubicBezTo>
                    <a:pt x="22367" y="3147879"/>
                    <a:pt x="0" y="3125512"/>
                    <a:pt x="0" y="3097921"/>
                  </a:cubicBezTo>
                  <a:lnTo>
                    <a:pt x="0" y="49958"/>
                  </a:lnTo>
                  <a:cubicBezTo>
                    <a:pt x="0" y="22367"/>
                    <a:pt x="22367" y="0"/>
                    <a:pt x="49958" y="0"/>
                  </a:cubicBezTo>
                  <a:close/>
                </a:path>
              </a:pathLst>
            </a:custGeom>
            <a:solidFill>
              <a:srgbClr val="000000">
                <a:alpha val="27843"/>
              </a:srgbClr>
            </a:solidFill>
          </p:spPr>
        </p:sp>
        <p:sp>
          <p:nvSpPr>
            <p:cNvPr id="35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0009" tIns="20009" rIns="20009" bIns="20009" rtlCol="0" anchor="ctr"/>
            <a:lstStyle/>
            <a:p>
              <a:pPr algn="ctr">
                <a:lnSpc>
                  <a:spcPts val="1865"/>
                </a:lnSpc>
              </a:pPr>
              <a:endParaRPr sz="710"/>
            </a:p>
          </p:txBody>
        </p:sp>
      </p:grpSp>
      <p:pic>
        <p:nvPicPr>
          <p:cNvPr id="49" name="Picture 48" descr="C:\Users\Administrator\Downloads\11.PNG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629785" y="1694815"/>
            <a:ext cx="640080" cy="12458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40" y="5733415"/>
            <a:ext cx="4730115" cy="9613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 descr="2222222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60" y="170815"/>
            <a:ext cx="4816475" cy="648970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5315585" y="170815"/>
            <a:ext cx="4844415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 descr="Ma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975" y="932815"/>
            <a:ext cx="4773295" cy="4601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7249" y="3139542"/>
            <a:ext cx="3074732" cy="66244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6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views.member.login.jsp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로그인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3342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1429549">
                <a:tc gridSpan="2">
                  <a:txBody>
                    <a:bodyPr/>
                    <a:lstStyle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회원조회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input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필수입력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여부확인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로그인 여부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회원정보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session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저장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로그인 결과 안내 및 화면이동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회원가입 화면이동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1580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2-1)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모든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input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이 입력되지않았을 경우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안내문구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d-block +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btn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disabled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2-2)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결과여부에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따라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ModelAndView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반환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성공시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setViewName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("redirect:/main/main.do");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", true");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memberInfo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",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memberVO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”);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실패시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alert("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아이디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비밀번호를 다시 확인해주세요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.")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setViewName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("/member/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loginForm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");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4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회원가입 화면이동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}/member/addMember.do"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" name="그림 7" descr="C:\Users\Administrator\Pictures\login.PNGlogi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8785" y="2612390"/>
            <a:ext cx="3238500" cy="1821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71" y="3319116"/>
            <a:ext cx="3122609" cy="52236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630864" y="3285449"/>
            <a:ext cx="255198" cy="232371"/>
            <a:chOff x="4911747" y="2105728"/>
            <a:chExt cx="418560" cy="381119"/>
          </a:xfrm>
        </p:grpSpPr>
        <p:sp>
          <p:nvSpPr>
            <p:cNvPr id="10" name="타원 9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11747" y="2105728"/>
              <a:ext cx="418560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627977" y="3782419"/>
            <a:ext cx="255198" cy="232371"/>
            <a:chOff x="4911745" y="2105728"/>
            <a:chExt cx="418560" cy="381119"/>
          </a:xfrm>
        </p:grpSpPr>
        <p:sp>
          <p:nvSpPr>
            <p:cNvPr id="13" name="타원 1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11745" y="2105728"/>
              <a:ext cx="418560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C:\Users\Administrator\Pictures\혁신을 넘어.PNG혁신을 넘어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8467" y="1639378"/>
            <a:ext cx="5742305" cy="269684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6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views.member.header.jsp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Header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3453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1498854">
                <a:tc gridSpan="2">
                  <a:txBody>
                    <a:bodyPr/>
                    <a:lstStyle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카테고리이동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카테고리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select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마이소팡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이동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장바구니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956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카테고리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dropdown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각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카데고리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"/menuGoods.do"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menuWord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 String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menuWord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goodsDAO.selectGoodsList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카테고리이름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mapper.goods.selectGoodsList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조회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"menuGoods.do"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이동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4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카테고리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select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마이소팡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마이페이지로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이동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/myPageMain.do"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장바구니 페이지로 이동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}/cart/myCartList.do"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79214" y="1435599"/>
            <a:ext cx="247184" cy="232371"/>
            <a:chOff x="4918319" y="2105728"/>
            <a:chExt cx="405416" cy="381119"/>
          </a:xfrm>
        </p:grpSpPr>
        <p:sp>
          <p:nvSpPr>
            <p:cNvPr id="9" name="타원 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7" b="89933" l="658" r="99737"/>
                    </a14:imgEffect>
                  </a14:imgLayer>
                </a14:imgProps>
              </a:ext>
            </a:extLst>
          </a:blip>
          <a:srcRect r="79737"/>
          <a:stretch>
            <a:fillRect/>
          </a:stretch>
        </p:blipFill>
        <p:spPr>
          <a:xfrm>
            <a:off x="1962604" y="1999331"/>
            <a:ext cx="798154" cy="77225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121511" y="1621503"/>
            <a:ext cx="247184" cy="232371"/>
            <a:chOff x="4918317" y="2105728"/>
            <a:chExt cx="405416" cy="381119"/>
          </a:xfrm>
        </p:grpSpPr>
        <p:sp>
          <p:nvSpPr>
            <p:cNvPr id="17" name="타원 16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18317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829290" y="1505985"/>
            <a:ext cx="247184" cy="232371"/>
            <a:chOff x="4918319" y="2105728"/>
            <a:chExt cx="405416" cy="381119"/>
          </a:xfrm>
        </p:grpSpPr>
        <p:sp>
          <p:nvSpPr>
            <p:cNvPr id="20" name="타원 19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45117" y="1513221"/>
            <a:ext cx="247184" cy="232371"/>
            <a:chOff x="4918318" y="2105728"/>
            <a:chExt cx="405416" cy="381119"/>
          </a:xfrm>
        </p:grpSpPr>
        <p:sp>
          <p:nvSpPr>
            <p:cNvPr id="23" name="타원 2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18318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4" y="2149262"/>
            <a:ext cx="501250" cy="1033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3" y="1955188"/>
            <a:ext cx="5914903" cy="25526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6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views.member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.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menuGoods.jsp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카테고리 리스트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4682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1498854">
                <a:tc gridSpan="2">
                  <a:txBody>
                    <a:bodyPr/>
                    <a:lstStyle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카테고리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선택시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menuGoods.jsp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108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카데고리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"/menuGoods.do"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menuWord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 String 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menuWord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goodsDAO.selectGoodsList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카테고리이름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mapper.goods.selectGoodsList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조회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"menuGoods.do"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이동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카테고리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정보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goods_sort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5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각 상품 정보 뿌리기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이동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url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"${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}/goods/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goodsDetail.do?goods_id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item.goods_id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}"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썸네일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thumbnails.do?goods_id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item.goods_id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}&amp;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fileName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item.goods_fileName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}"&gt;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타이틀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item.goods_title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가격 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goods_price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67657" y="2521463"/>
            <a:ext cx="247184" cy="232371"/>
            <a:chOff x="4918319" y="2105728"/>
            <a:chExt cx="405416" cy="381119"/>
          </a:xfrm>
        </p:grpSpPr>
        <p:sp>
          <p:nvSpPr>
            <p:cNvPr id="9" name="타원 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58995" y="3042340"/>
            <a:ext cx="247184" cy="232371"/>
            <a:chOff x="4918317" y="2105728"/>
            <a:chExt cx="405416" cy="381119"/>
          </a:xfrm>
        </p:grpSpPr>
        <p:sp>
          <p:nvSpPr>
            <p:cNvPr id="13" name="타원 1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18317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\Users\Administrator\Pictures\op1.PNGop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67485" y="1085215"/>
            <a:ext cx="4765040" cy="271208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6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views.goods.goodsDetail.jsp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상품상세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5846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1106129">
                <a:tc gridSpan="2">
                  <a:txBody>
                    <a:bodyPr/>
                    <a:lstStyle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이미지 뷰어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상품정보 뿌리기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quickMenu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상세페이지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방문시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최근본상품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에 추가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장바구니 담기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quickMenu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장바구니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카운팅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바로구매하기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2578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수량선택후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장바구니 담기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: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수량기본값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1,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수량제한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장바구니담기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javascript:add_cart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('${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}')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url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: "${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}/cart/addGoodsInCart.do“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"/cart/addGoodsInCart.do"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goods_id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ResponseBody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String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장바구니 상품 중복 여부 확인후 안내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alert()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mapper.cart.selectCountInCart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else if(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data.trim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()=='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already_existed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')	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alert("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이미 카트에 등록된 상품입니다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장바구니에서 수량을 변경해주세요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.");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mapper.cart.insertGoodsInCart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if(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data.trim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()=='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add_success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')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alert("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장바구니에 추가되었습니다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.");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수량선택삭제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바로구매시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개로 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96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바로 구매하기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＂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javascript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: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order_each_goods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(＇${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}＇,＇${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goods.goods_title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}＇,＇${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goods.goods_sales_price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}＇,＇${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goods.goods_filename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}＇);＂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var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formObj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document.createElement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("form");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formObj.action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="${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}/order/orderEachGoods.do";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"/orderEachGoods.do"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_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myOrderList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",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myOrderList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orderer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",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memberInfo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타일즈설정으로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“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/order/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orderEachGoods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”, “/order/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orderAllCartGoods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”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/WEB-INF/views/order/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orderGoodsForm.jsp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레이아웃을 사용함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장바구니 개수 카운트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SELECT COUNT(*) FROM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t_shopping_cart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020181" y="1532368"/>
            <a:ext cx="247184" cy="232371"/>
            <a:chOff x="4918319" y="2105728"/>
            <a:chExt cx="405416" cy="381119"/>
          </a:xfrm>
        </p:grpSpPr>
        <p:sp>
          <p:nvSpPr>
            <p:cNvPr id="9" name="타원 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858623" y="1542527"/>
            <a:ext cx="247184" cy="232371"/>
            <a:chOff x="4918319" y="2105728"/>
            <a:chExt cx="405416" cy="381119"/>
          </a:xfrm>
        </p:grpSpPr>
        <p:sp>
          <p:nvSpPr>
            <p:cNvPr id="13" name="타원 1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72798" y="1746261"/>
            <a:ext cx="247184" cy="232371"/>
            <a:chOff x="4918319" y="2105728"/>
            <a:chExt cx="405416" cy="381119"/>
          </a:xfrm>
        </p:grpSpPr>
        <p:sp>
          <p:nvSpPr>
            <p:cNvPr id="22" name="타원 21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5" name="Picture 4" descr="open detai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85" y="3904615"/>
            <a:ext cx="3391535" cy="2855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6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rgbClr val="38383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rgbClr val="383838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rgbClr val="38383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views.mypage.listMyOrderHistory.jsp</a:t>
                      </a:r>
                      <a:endParaRPr lang="ko-KR" altLang="en-US" sz="1000" b="0" dirty="0">
                        <a:solidFill>
                          <a:srgbClr val="383838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rgbClr val="38383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rgbClr val="383838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err="1" smtClean="0">
                          <a:solidFill>
                            <a:srgbClr val="38383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마이페이지</a:t>
                      </a:r>
                      <a:r>
                        <a:rPr lang="ko-KR" altLang="en-US" sz="1000" b="0" dirty="0" smtClean="0">
                          <a:solidFill>
                            <a:srgbClr val="38383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 홈 </a:t>
                      </a:r>
                      <a:r>
                        <a:rPr lang="en-US" altLang="ko-KR" sz="1000" b="0" dirty="0" smtClean="0">
                          <a:solidFill>
                            <a:srgbClr val="38383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lang="ko-KR" altLang="en-US" sz="1000" b="0" dirty="0" err="1" smtClean="0">
                          <a:solidFill>
                            <a:srgbClr val="38383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주문목록</a:t>
                      </a:r>
                      <a:endParaRPr lang="ko-KR" altLang="en-US" sz="1000" b="0" dirty="0">
                        <a:solidFill>
                          <a:srgbClr val="383838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38383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rgbClr val="383838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4742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1498854">
                <a:tc gridSpan="2">
                  <a:txBody>
                    <a:bodyPr/>
                    <a:lstStyle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주문목록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뿌리기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버튼식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주문조회하기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주문취소하기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582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첫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진입시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n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개월 전으로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주문조회해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 뿌리기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com.bookshop01.common.base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BaseController.java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if(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fixedSearchPeriod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 == null) 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cal.add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(cal.MONTH,-6);}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5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버튼식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 주문조회하기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javascript:search_order_history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('today')"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action="${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/listMyOrderHistory.do";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myPageService.listMyOrderHistory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dateMap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mapper.mypage.selectMyOrderHistoryList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553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주문취소	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"/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/cancelMyOrder.do"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")  String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	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ModelAndView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	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myPageService.cancelOrder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()	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myPageDAO.updateMyOrderCancel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()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mapper.mypage.updateMyOrderCancel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update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t_shopping_order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 set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delivery_state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='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cancel_order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'  where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=#{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order_id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}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643023" y="2566184"/>
            <a:ext cx="247184" cy="232371"/>
            <a:chOff x="4918319" y="2105728"/>
            <a:chExt cx="405416" cy="381119"/>
          </a:xfrm>
        </p:grpSpPr>
        <p:sp>
          <p:nvSpPr>
            <p:cNvPr id="9" name="타원 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275765" y="2811558"/>
            <a:ext cx="247184" cy="232371"/>
            <a:chOff x="4918317" y="2105728"/>
            <a:chExt cx="405416" cy="381119"/>
          </a:xfrm>
        </p:grpSpPr>
        <p:sp>
          <p:nvSpPr>
            <p:cNvPr id="13" name="타원 1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18317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30" y="1260475"/>
            <a:ext cx="5638800" cy="425365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253430" y="2383108"/>
            <a:ext cx="247184" cy="232371"/>
            <a:chOff x="4918319" y="2105728"/>
            <a:chExt cx="405416" cy="381119"/>
          </a:xfrm>
        </p:grpSpPr>
        <p:sp>
          <p:nvSpPr>
            <p:cNvPr id="25" name="타원 24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530246" y="2752195"/>
            <a:ext cx="247184" cy="232371"/>
            <a:chOff x="4918317" y="2105728"/>
            <a:chExt cx="405416" cy="381119"/>
          </a:xfrm>
        </p:grpSpPr>
        <p:sp>
          <p:nvSpPr>
            <p:cNvPr id="28" name="타원 27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18317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911030" y="4737166"/>
            <a:ext cx="247184" cy="232371"/>
            <a:chOff x="4918319" y="2105728"/>
            <a:chExt cx="405415" cy="381119"/>
          </a:xfrm>
        </p:grpSpPr>
        <p:sp>
          <p:nvSpPr>
            <p:cNvPr id="31" name="타원 30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18319" y="2105728"/>
              <a:ext cx="405415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6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views.mypage.CartList.jsp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장바구니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602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891688">
                <a:tc gridSpan="2">
                  <a:txBody>
                    <a:bodyPr/>
                    <a:lstStyle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개별주문하기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전체 선택하기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선택상품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리스트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총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주문금액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계산하기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선택상품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주문하기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2278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개별주문하기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상품상세에서 바로 주문하기와 같음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바로 구매하기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＂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javascript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: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루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_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order_each_goods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(＇${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goods.goods_id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}＇,＇${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goods.goods_title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}＇,＇${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goods.goods_sales_price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}＇,＇${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goods.goods_filename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}＇);＂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var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formObj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document.createElement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("form");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formObj.action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="${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}/order/orderEachGoods.do";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"/orderEachGoods.do"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ModelAttribute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_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myOrderList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",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myOrderList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);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orderer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",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memberInfo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);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타일즈설정으로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“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/order/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orderEachGoods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”, “/order/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orderAllCartGoods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”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/WEB-INF/views/order/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orderGoodsForm.jsp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레이아웃을 사용함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811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전체 선택하기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function </a:t>
                      </a:r>
                      <a:r>
                        <a:rPr lang="en-US" altLang="ko-KR" sz="9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selectAll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9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selectAll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{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const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checkboxes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      =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document.getElementsByName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('');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checkboxes.forEach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((checkbox) =&gt; {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checkbox.checked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= 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selectAll.checked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;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 })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선택상품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리스트 총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주문금액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계산하기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${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totalGoodsPrice+totalDeliveryPrice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563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선택상품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주문하기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javascript:fn_order_all_cart_goods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()"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}/order/orderAllCartGoods.do"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"/order/orderAllCartGoods.do"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cart_goods_qty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ModelAndView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10763122" y="4798173"/>
            <a:ext cx="247184" cy="232371"/>
            <a:chOff x="4918318" y="2105728"/>
            <a:chExt cx="405416" cy="381119"/>
          </a:xfrm>
        </p:grpSpPr>
        <p:sp>
          <p:nvSpPr>
            <p:cNvPr id="27" name="타원 26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18318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82671" y="3520364"/>
            <a:ext cx="247184" cy="232371"/>
            <a:chOff x="4918320" y="2105728"/>
            <a:chExt cx="405416" cy="381119"/>
          </a:xfrm>
        </p:grpSpPr>
        <p:sp>
          <p:nvSpPr>
            <p:cNvPr id="30" name="타원 29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18320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218009" y="4823263"/>
            <a:ext cx="247184" cy="232371"/>
            <a:chOff x="4918317" y="2105729"/>
            <a:chExt cx="405416" cy="381119"/>
          </a:xfrm>
        </p:grpSpPr>
        <p:sp>
          <p:nvSpPr>
            <p:cNvPr id="33" name="타원 3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18317" y="2105729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742972" y="5094446"/>
            <a:ext cx="247184" cy="232371"/>
            <a:chOff x="4918316" y="2105729"/>
            <a:chExt cx="405416" cy="381119"/>
          </a:xfrm>
        </p:grpSpPr>
        <p:sp>
          <p:nvSpPr>
            <p:cNvPr id="36" name="타원 35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18316" y="2105729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4" y="1484944"/>
            <a:ext cx="6090424" cy="4070510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129855" y="3188588"/>
            <a:ext cx="247184" cy="232371"/>
            <a:chOff x="4918320" y="2105728"/>
            <a:chExt cx="405416" cy="381119"/>
          </a:xfrm>
        </p:grpSpPr>
        <p:sp>
          <p:nvSpPr>
            <p:cNvPr id="58" name="타원 57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918320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091374" y="4789963"/>
            <a:ext cx="247184" cy="232371"/>
            <a:chOff x="4918316" y="2105729"/>
            <a:chExt cx="405416" cy="381119"/>
          </a:xfrm>
        </p:grpSpPr>
        <p:sp>
          <p:nvSpPr>
            <p:cNvPr id="66" name="타원 65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18316" y="2105729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083615" y="5116693"/>
            <a:ext cx="247184" cy="232371"/>
            <a:chOff x="4918318" y="2105728"/>
            <a:chExt cx="405416" cy="381119"/>
          </a:xfrm>
        </p:grpSpPr>
        <p:sp>
          <p:nvSpPr>
            <p:cNvPr id="69" name="타원 6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918318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551757" y="4429883"/>
            <a:ext cx="247184" cy="232371"/>
            <a:chOff x="4918317" y="2105729"/>
            <a:chExt cx="405416" cy="381119"/>
          </a:xfrm>
        </p:grpSpPr>
        <p:sp>
          <p:nvSpPr>
            <p:cNvPr id="72" name="타원 71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918317" y="2105729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468163" y="6554445"/>
            <a:ext cx="2494955" cy="375183"/>
          </a:xfrm>
        </p:spPr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6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views.mypage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.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orderAllCartGoods.jsp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주문하기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5535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753832">
                <a:tc gridSpan="2">
                  <a:txBody>
                    <a:bodyPr/>
                    <a:lstStyle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주문상품 리스트 뿌리기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주문금액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계산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기본배송지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출력 및 수정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결제하기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232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/order/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orderEachGoods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 /order/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orderAllCartGoods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모두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/WEB-INF/views/order/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orderGoodsForm.jsp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레이아웃을 사용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myOrderList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를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for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문으로 돌려 출력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해당 리스트는 선택해 들어오거나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카트에서 선택해 진입할 수 있음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"/order/orderEachGoods.do"	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_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	 	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로그아웃 상태인 경우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로그인 화면으로 이동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if(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==null ||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==false){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orderInfo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", _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orderVO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”);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("action", "/order/orderEachGoods.do");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return new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ModelAndView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("redirect:/member/login.do");}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	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"/order/orderAllCartGoods.do"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cart_goods_qty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  String[]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cart_goods_qty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ModelAndView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21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For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문을 실행하여 총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주문금액을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구함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final_total_order_price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=${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final_total_order_price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item.goods_sales_price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*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item.order_goods_qty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기본배송지는 회원의 정보로 채워지고 회원은 기본배송지를 수정할 수 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다음 주소 검색 이용해 구현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"http://dmaps.daum.net/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map_js_init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/postcode.v2.js"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5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결제하기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"/order/payToOrderGoods.do“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ordertable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에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db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추가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+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장바구니에서 삭제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mapper.order.insertNewOrder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mapper.order.deleteGoodsFromCart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취소하기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메인페이지로 돌아감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1497713" y="5709612"/>
            <a:ext cx="247184" cy="232371"/>
            <a:chOff x="4918318" y="2105728"/>
            <a:chExt cx="405416" cy="381119"/>
          </a:xfrm>
        </p:grpSpPr>
        <p:sp>
          <p:nvSpPr>
            <p:cNvPr id="19" name="타원 1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18318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43830" y="4722025"/>
            <a:ext cx="247184" cy="232371"/>
            <a:chOff x="4918318" y="2105728"/>
            <a:chExt cx="405416" cy="381119"/>
          </a:xfrm>
        </p:grpSpPr>
        <p:sp>
          <p:nvSpPr>
            <p:cNvPr id="22" name="타원 21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18318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5" y="795058"/>
            <a:ext cx="5721213" cy="619926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838721" y="3685320"/>
            <a:ext cx="247184" cy="232371"/>
            <a:chOff x="4918315" y="2105728"/>
            <a:chExt cx="405417" cy="381119"/>
          </a:xfrm>
        </p:grpSpPr>
        <p:sp>
          <p:nvSpPr>
            <p:cNvPr id="13" name="타원 1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18315" y="2105728"/>
              <a:ext cx="405417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700440" y="1891633"/>
            <a:ext cx="247184" cy="232371"/>
            <a:chOff x="4918319" y="2105728"/>
            <a:chExt cx="405416" cy="381119"/>
          </a:xfrm>
        </p:grpSpPr>
        <p:sp>
          <p:nvSpPr>
            <p:cNvPr id="9" name="타원 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696623" y="1763378"/>
            <a:ext cx="247184" cy="232371"/>
            <a:chOff x="4918319" y="2105728"/>
            <a:chExt cx="405416" cy="381119"/>
          </a:xfrm>
        </p:grpSpPr>
        <p:sp>
          <p:nvSpPr>
            <p:cNvPr id="16" name="타원 15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220979" y="3389348"/>
            <a:ext cx="247184" cy="232371"/>
            <a:chOff x="4918318" y="2105728"/>
            <a:chExt cx="405416" cy="381119"/>
          </a:xfrm>
        </p:grpSpPr>
        <p:sp>
          <p:nvSpPr>
            <p:cNvPr id="26" name="타원 25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18318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23921" y="6068931"/>
            <a:ext cx="247184" cy="232371"/>
            <a:chOff x="4918318" y="2105728"/>
            <a:chExt cx="405416" cy="381119"/>
          </a:xfrm>
        </p:grpSpPr>
        <p:sp>
          <p:nvSpPr>
            <p:cNvPr id="29" name="타원 2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18318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44" y="1249307"/>
            <a:ext cx="5885422" cy="43616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6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views.mypage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.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orderResult.jsp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결제완료 페이지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2163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1498854">
                <a:tc gridSpan="2">
                  <a:txBody>
                    <a:bodyPr/>
                    <a:lstStyle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결제 결과에 따른 레이아웃 변경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주문이 완료됨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을 화면에 보여줌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.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332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주문이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완료되었음을 확인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주문목록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조회창으로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 이동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419591" y="1833867"/>
            <a:ext cx="247184" cy="232371"/>
            <a:chOff x="4918319" y="2105728"/>
            <a:chExt cx="405416" cy="381119"/>
          </a:xfrm>
        </p:grpSpPr>
        <p:sp>
          <p:nvSpPr>
            <p:cNvPr id="9" name="타원 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001544" y="5180311"/>
            <a:ext cx="247184" cy="232371"/>
            <a:chOff x="4918317" y="2105728"/>
            <a:chExt cx="405416" cy="381119"/>
          </a:xfrm>
        </p:grpSpPr>
        <p:sp>
          <p:nvSpPr>
            <p:cNvPr id="14" name="타원 13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18317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13169" y="5412682"/>
            <a:ext cx="5215329" cy="208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\Users\Administrator\Pictures\3333333333.PNG33333333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9236" y="1847056"/>
            <a:ext cx="5732780" cy="335245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CBBF-F245-4932-ACDC-8AEBEC47F823}" type="slidenum">
              <a:rPr lang="ko-KR" altLang="en-US" smtClean="0"/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6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views.admin.adminGoods.jsp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상품관리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558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931653">
                <a:tc gridSpan="2">
                  <a:txBody>
                    <a:bodyPr/>
                    <a:lstStyle/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상품 뿌리기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버튼식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조회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상품추가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상품수정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상품삭제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706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상품목록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상품뿌리기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"/admin/goods/goodsList.do"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Map&lt;String, String&gt;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dateMap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mapper.admin.goods.selectNewGoodsList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ModelAndView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16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버튼식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주문조회하기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마이페이지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홈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주문목록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버튼식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주문조회와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흡사하게 구현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javascript:search_order_history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('today')"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action="${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mypage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/listMyOrderHistory.do";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myPageService.listMyOrderHistory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dateMap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mapper.mypage.selectMyOrderHistoryList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16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상품추가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새로운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tr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이 생김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추가클릭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"/admin/goods/addNewGoods.do"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mapper.admin.goods.insertGoodsImageFile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ResponseEntity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	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553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상품수정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"/admin/goods/modifyGoods.do"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"")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(""attribute"") String attribute,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(""value"") String value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mapper.admin.goods.selectGoodsDetail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mapper.admin.goods.selectGoodsImageFileList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mapper.admin.goods.deleteGoodsImage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mapper.admin.goods.updateGoodsInfo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ResponseEntity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	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16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상품삭제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	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"/admin/goods/removeGoods.do"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"")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goods_id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image_id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"")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image_id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,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@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RequestParam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imageFileName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"") String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imageFileName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mapper.admin.goods.deleteGoodsImage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638341" y="2999632"/>
            <a:ext cx="247184" cy="232371"/>
            <a:chOff x="4918319" y="2105728"/>
            <a:chExt cx="405416" cy="381119"/>
          </a:xfrm>
        </p:grpSpPr>
        <p:sp>
          <p:nvSpPr>
            <p:cNvPr id="9" name="타원 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18319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172407" y="3438333"/>
            <a:ext cx="247184" cy="232371"/>
            <a:chOff x="4918315" y="2105728"/>
            <a:chExt cx="405417" cy="381119"/>
          </a:xfrm>
        </p:grpSpPr>
        <p:sp>
          <p:nvSpPr>
            <p:cNvPr id="13" name="타원 1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18315" y="2105728"/>
              <a:ext cx="405417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330170" y="3205962"/>
            <a:ext cx="247184" cy="232371"/>
            <a:chOff x="4918317" y="2105728"/>
            <a:chExt cx="405416" cy="381119"/>
          </a:xfrm>
        </p:grpSpPr>
        <p:sp>
          <p:nvSpPr>
            <p:cNvPr id="22" name="타원 21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18317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136344" y="4055077"/>
            <a:ext cx="247184" cy="232371"/>
            <a:chOff x="4918316" y="2105728"/>
            <a:chExt cx="405416" cy="381119"/>
          </a:xfrm>
        </p:grpSpPr>
        <p:sp>
          <p:nvSpPr>
            <p:cNvPr id="26" name="타원 25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18316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147246" y="4292257"/>
            <a:ext cx="247184" cy="232371"/>
            <a:chOff x="4918317" y="2105728"/>
            <a:chExt cx="405416" cy="381119"/>
          </a:xfrm>
        </p:grpSpPr>
        <p:sp>
          <p:nvSpPr>
            <p:cNvPr id="29" name="타원 28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18317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46187" y="4818225"/>
            <a:ext cx="247184" cy="232371"/>
            <a:chOff x="4918317" y="2105728"/>
            <a:chExt cx="405416" cy="381119"/>
          </a:xfrm>
        </p:grpSpPr>
        <p:sp>
          <p:nvSpPr>
            <p:cNvPr id="31" name="타원 30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5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18317" y="2105728"/>
              <a:ext cx="405416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91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08060" y="822056"/>
            <a:ext cx="4596174" cy="459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0"/>
              </a:lnSpc>
            </a:pPr>
            <a:r>
              <a:rPr lang="en-US" sz="40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 01</a:t>
            </a:r>
            <a:endParaRPr lang="en-US" sz="4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77185" y="1923415"/>
            <a:ext cx="1891030" cy="69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5"/>
              </a:lnSpc>
            </a:pPr>
            <a:r>
              <a:rPr lang="ko-KR" altLang="en-US" sz="2910" spc="-55" dirty="0" err="1" smtClean="0">
                <a:solidFill>
                  <a:srgbClr val="000000"/>
                </a:solidFill>
                <a:latin typeface="Tmon몬소리 Black" panose="02000A03000000000000" charset="-127"/>
                <a:ea typeface="Tmon몬소리 Black" panose="02000A03000000000000" charset="-127"/>
              </a:rPr>
              <a:t>기술개요</a:t>
            </a:r>
            <a:endParaRPr lang="en-US" sz="2910" spc="-55" dirty="0">
              <a:solidFill>
                <a:srgbClr val="000000"/>
              </a:solidFill>
              <a:latin typeface="Tmon몬소리 Black" panose="02000A03000000000000" charset="-127"/>
              <a:ea typeface="Tmon몬소리 Black" panose="02000A0300000000000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55351" y="3349306"/>
            <a:ext cx="232431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0"/>
              </a:lnSpc>
            </a:pPr>
            <a:r>
              <a:rPr lang="en-US" sz="177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WS ↔ WAS</a:t>
            </a:r>
            <a:endParaRPr lang="en-US" sz="1775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61940" y="4023609"/>
            <a:ext cx="232431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0"/>
              </a:lnSpc>
            </a:pPr>
            <a:r>
              <a:rPr lang="en-US" sz="177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WAS</a:t>
            </a:r>
            <a:endParaRPr lang="en-US" sz="1775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62045" y="4712335"/>
            <a:ext cx="1681480" cy="489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0"/>
              </a:lnSpc>
            </a:pPr>
            <a:r>
              <a:rPr lang="en-US" sz="177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MVC</a:t>
            </a:r>
            <a:endParaRPr lang="en-US" sz="1775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3655350" y="2804597"/>
            <a:ext cx="2324315" cy="42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0"/>
              </a:lnSpc>
            </a:pPr>
            <a:r>
              <a:rPr lang="en-US" sz="1775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</a:t>
            </a:r>
            <a:endParaRPr lang="en-US" sz="1775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562985" y="5309870"/>
            <a:ext cx="1210310" cy="5810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ts val="3820"/>
              </a:lnSpc>
            </a:pPr>
            <a:r>
              <a:rPr lang="ko-KR" altLang="en-US" sz="178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+mn-ea"/>
              </a:rPr>
              <a:t>네아로</a:t>
            </a:r>
            <a:r>
              <a:rPr lang="en-US" sz="178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+mn-ea"/>
              </a:rPr>
              <a:t>API</a:t>
            </a:r>
            <a:endParaRPr lang="en-US" sz="1780"/>
          </a:p>
        </p:txBody>
      </p:sp>
      <p:grpSp>
        <p:nvGrpSpPr>
          <p:cNvPr id="10" name="Group 2"/>
          <p:cNvGrpSpPr/>
          <p:nvPr/>
        </p:nvGrpSpPr>
        <p:grpSpPr>
          <a:xfrm rot="0">
            <a:off x="2417379" y="2088433"/>
            <a:ext cx="517147" cy="517147"/>
            <a:chOff x="0" y="0"/>
            <a:chExt cx="1913890" cy="1913890"/>
          </a:xfrm>
          <a:solidFill>
            <a:srgbClr val="2EB68E"/>
          </a:solidFill>
        </p:grpSpPr>
        <p:sp>
          <p:nvSpPr>
            <p:cNvPr id="11" name="Freeform 3"/>
            <p:cNvSpPr/>
            <p:nvPr/>
          </p:nvSpPr>
          <p:spPr>
            <a:xfrm>
              <a:off x="0" y="0"/>
              <a:ext cx="1913890" cy="1913890"/>
            </a:xfrm>
            <a:prstGeom prst="roundRect">
              <a:avLst/>
            </a:prstGeom>
            <a:grpFill/>
          </p:spPr>
        </p:sp>
      </p:grpSp>
      <p:sp>
        <p:nvSpPr>
          <p:cNvPr id="12" name="TextBox 4"/>
          <p:cNvSpPr txBox="1"/>
          <p:nvPr/>
        </p:nvSpPr>
        <p:spPr>
          <a:xfrm>
            <a:off x="2548188" y="2075653"/>
            <a:ext cx="25589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960"/>
              </a:lnSpc>
            </a:pPr>
            <a:r>
              <a:rPr lang="en-US" sz="2125">
                <a:solidFill>
                  <a:schemeClr val="bg1"/>
                </a:solidFill>
                <a:latin typeface="G마켓 산스 TTF Bold" panose="02000000000000000000" charset="-128"/>
                <a:ea typeface="G마켓 산스 TTF Bold" panose="02000000000000000000" charset="-128"/>
              </a:rPr>
              <a:t>1</a:t>
            </a:r>
            <a:endParaRPr lang="en-US" sz="2125">
              <a:solidFill>
                <a:schemeClr val="bg1"/>
              </a:solidFill>
              <a:latin typeface="G마켓 산스 TTF Bold" panose="02000000000000000000" charset="-128"/>
              <a:ea typeface="G마켓 산스 TTF Bold" panose="0200000000000000000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그림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7249" y="3139542"/>
            <a:ext cx="3074732" cy="662443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874" y="506836"/>
          <a:ext cx="10880304" cy="235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57"/>
                <a:gridCol w="2533800"/>
                <a:gridCol w="698979"/>
                <a:gridCol w="3049297"/>
                <a:gridCol w="3888071"/>
              </a:tblGrid>
              <a:tr h="235585">
                <a:tc>
                  <a:txBody>
                    <a:bodyPr/>
                    <a:p>
                      <a:pPr algn="l" latinLnBrk="1"/>
                      <a:r>
                        <a:rPr lang="en-US" altLang="ko-KR" sz="1000" b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views.member.login.jsp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title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로그인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pretendard" panose="02000503000000020004" pitchFamily="50" charset="-127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86366" y="742473"/>
          <a:ext cx="3893786" cy="3342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32"/>
                <a:gridCol w="3518354"/>
              </a:tblGrid>
              <a:tr h="1429549">
                <a:tc gridSpan="2">
                  <a:txBody>
                    <a:bodyPr/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회원조회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input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필수입력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여부확인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로그인 여부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회원정보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session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저장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로그인 결과 안내 및 화면이동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  <a:p>
                      <a:pPr marL="107950" marR="0" lvl="0" indent="-10795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  <a:sym typeface="맑은 고딕" panose="020B0503020000020004" charset="-127"/>
                        </a:rPr>
                        <a:t>회원가입 화면이동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  <a:sym typeface="맑은 고딕" panose="020B0503020000020004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1580138">
                <a:tc>
                  <a:txBody>
                    <a:bodyPr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2-1)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모든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input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이 입력되지않았을 경우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안내문구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d-block +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btn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disabled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2-2)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결과여부에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따라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ModelAndView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반환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성공시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setViewName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("redirect:/main/main.do");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isLogOn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", true");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session.setAttribute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memberInfo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",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memberVO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”);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실패시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alert("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아이디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비밀번호를 다시 확인해주세요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.")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setViewName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("/member/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loginForm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");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482">
                <a:tc>
                  <a:txBody>
                    <a:bodyPr/>
                    <a:p>
                      <a:pPr algn="ctr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회원가입 화면이동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"${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contextPath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pretendard" panose="02000503000000020004" pitchFamily="50" charset="-127"/>
                        </a:rPr>
                        <a:t>}/member/addMember.do"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pretendard" panose="02000503000000020004" pitchFamily="50" charset="-127"/>
                      </a:endParaRPr>
                    </a:p>
                  </a:txBody>
                  <a:tcPr marL="83165" marR="83165" marT="41583" marB="41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" name="그림 7" descr="C:\Users\Administrator\Pictures\login.PNGlogi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6385" y="2612390"/>
            <a:ext cx="3238500" cy="1821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71" y="3319116"/>
            <a:ext cx="3122609" cy="52236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630864" y="3285449"/>
            <a:ext cx="255198" cy="232371"/>
            <a:chOff x="4911747" y="2105728"/>
            <a:chExt cx="418560" cy="381119"/>
          </a:xfrm>
        </p:grpSpPr>
        <p:sp>
          <p:nvSpPr>
            <p:cNvPr id="10" name="타원 9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455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11747" y="2105728"/>
              <a:ext cx="418560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91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627977" y="3782419"/>
            <a:ext cx="255198" cy="232371"/>
            <a:chOff x="4911745" y="2105728"/>
            <a:chExt cx="418560" cy="381119"/>
          </a:xfrm>
        </p:grpSpPr>
        <p:sp>
          <p:nvSpPr>
            <p:cNvPr id="13" name="타원 12"/>
            <p:cNvSpPr/>
            <p:nvPr/>
          </p:nvSpPr>
          <p:spPr>
            <a:xfrm>
              <a:off x="4962525" y="2121200"/>
              <a:ext cx="318219" cy="318219"/>
            </a:xfrm>
            <a:prstGeom prst="ellipse">
              <a:avLst/>
            </a:prstGeom>
            <a:solidFill>
              <a:srgbClr val="5A96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455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11745" y="2105728"/>
              <a:ext cx="418560" cy="381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ko-KR" sz="91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91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10944" y="399256"/>
            <a:ext cx="282190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0"/>
              </a:lnSpc>
            </a:pPr>
            <a:r>
              <a:rPr lang="en-US" sz="35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History</a:t>
            </a:r>
            <a:endParaRPr lang="en-US" sz="35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1344" y="1466056"/>
            <a:ext cx="7471832" cy="1193156"/>
            <a:chOff x="1071205" y="1630850"/>
            <a:chExt cx="7471832" cy="1193156"/>
          </a:xfrm>
        </p:grpSpPr>
        <p:sp>
          <p:nvSpPr>
            <p:cNvPr id="4" name="TextBox 4"/>
            <p:cNvSpPr txBox="1"/>
            <p:nvPr/>
          </p:nvSpPr>
          <p:spPr>
            <a:xfrm>
              <a:off x="3128605" y="2239231"/>
              <a:ext cx="5414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71205" y="1630850"/>
              <a:ext cx="5414433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500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Git:https</a:t>
              </a:r>
              <a:r>
                <a:rPr lang="en-US" altLang="ko-KR" sz="1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://github.com/Sjsjeieiei/Bookfinal.git</a:t>
              </a:r>
              <a:endPara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26251" y="1923256"/>
          <a:ext cx="10019532" cy="3603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/>
                <a:gridCol w="4527172"/>
                <a:gridCol w="3587360"/>
              </a:tblGrid>
              <a:tr h="345024"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참조 프로젝트</a:t>
                      </a:r>
                      <a:endParaRPr lang="ko-KR" altLang="en-US" sz="1200" b="0" dirty="0" smtClean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타이틀</a:t>
                      </a:r>
                      <a:endParaRPr lang="ko-KR" altLang="en-US" sz="1200" b="0" dirty="0" smtClean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b="0" dirty="0" err="1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url</a:t>
                      </a:r>
                      <a:endParaRPr lang="en-US" altLang="ko-KR" sz="1200" b="0" dirty="0" err="1" smtClean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B68E"/>
                    </a:solidFill>
                  </a:tcPr>
                </a:tc>
              </a:tr>
              <a:tr h="325856"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자바웹을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 다루는 기술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길벗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bootopia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https://github.com/gilbutITbook/006895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참조 프로젝트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Sopang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 project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https://github.com/StandOut-0/sopang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참조 블로그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https://standout.tistory.com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pretendard" panose="02000503000000020004" pitchFamily="50" charset="-127"/>
                        </a:rPr>
                        <a:t>https://standout.tistory.com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lstStyle/>
                    <a:p>
                      <a:endParaRPr lang="ko-KR" altLang="en-US" sz="120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856"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" name="그림 9">
            <a:hlinkClick r:id="rId1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44" y="1380840"/>
            <a:ext cx="498649" cy="498649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/>
          <p:cNvSpPr txBox="1"/>
          <p:nvPr/>
        </p:nvSpPr>
        <p:spPr>
          <a:xfrm>
            <a:off x="3220085" y="2609215"/>
            <a:ext cx="540829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ko-KR" altLang="en-US" sz="7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096544" y="247219"/>
            <a:ext cx="3368117" cy="5262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45"/>
              </a:lnSpc>
            </a:pPr>
            <a:r>
              <a:rPr lang="en-US" sz="3315" b="1" kern="0" spc="-99" dirty="0" err="1" smtClean="0">
                <a:solidFill>
                  <a:srgbClr val="000000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스프링</a:t>
            </a:r>
            <a:r>
              <a:rPr lang="en-US" sz="3315" b="1" kern="0" spc="-99" dirty="0" smtClean="0">
                <a:solidFill>
                  <a:srgbClr val="000000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 </a:t>
            </a:r>
            <a:r>
              <a:rPr lang="ko-KR" altLang="en-US" sz="3315" b="1" kern="0" spc="-99" dirty="0" smtClean="0">
                <a:solidFill>
                  <a:srgbClr val="000000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프로젝트</a:t>
            </a:r>
            <a:endParaRPr lang="en-US" sz="3315" dirty="0"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</p:txBody>
      </p:sp>
      <p:pic>
        <p:nvPicPr>
          <p:cNvPr id="5" name="Content Placeholder 4" descr="spring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835" y="1740535"/>
            <a:ext cx="4712335" cy="4435475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965200" y="1772285"/>
            <a:ext cx="4413885" cy="7689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s 8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858770" y="1313815"/>
            <a:ext cx="823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1800">
                <a:latin typeface="Tmon몬소리 Black" panose="02000A03000000000000" charset="-127"/>
                <a:ea typeface="Tmon몬소리 Black" panose="02000A03000000000000" charset="-127"/>
              </a:rPr>
              <a:t>필수</a:t>
            </a:r>
            <a:endParaRPr lang="ko-KR" altLang="en-US" sz="1800">
              <a:latin typeface="Tmon몬소리 Black" panose="02000A03000000000000" charset="-127"/>
              <a:ea typeface="Tmon몬소리 Black" panose="02000A03000000000000" charset="-127"/>
            </a:endParaRPr>
          </a:p>
        </p:txBody>
      </p:sp>
      <p:pic>
        <p:nvPicPr>
          <p:cNvPr id="14" name="Content Placeholder 13" descr="spring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045" y="1723390"/>
            <a:ext cx="4449445" cy="447103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601585" y="1313815"/>
            <a:ext cx="823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1800">
                <a:latin typeface="Tmon몬소리 Black" panose="02000A03000000000000" charset="-127"/>
                <a:ea typeface="Tmon몬소리 Black" panose="02000A03000000000000" charset="-127"/>
              </a:rPr>
              <a:t>선택</a:t>
            </a:r>
            <a:endParaRPr lang="ko-KR" altLang="en-US" sz="1800">
              <a:latin typeface="Tmon몬소리 Black" panose="02000A03000000000000" charset="-127"/>
              <a:ea typeface="Tmon몬소리 Black" panose="02000A0300000000000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/>
          <p:cNvSpPr/>
          <p:nvPr/>
        </p:nvSpPr>
        <p:spPr>
          <a:xfrm>
            <a:off x="134144" y="30049"/>
            <a:ext cx="3368117" cy="5262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45"/>
              </a:lnSpc>
            </a:pPr>
            <a:endParaRPr lang="en-US" sz="3315" dirty="0"/>
          </a:p>
        </p:txBody>
      </p:sp>
      <p:sp>
        <p:nvSpPr>
          <p:cNvPr id="7" name="TextBox 6"/>
          <p:cNvSpPr txBox="1"/>
          <p:nvPr/>
        </p:nvSpPr>
        <p:spPr>
          <a:xfrm>
            <a:off x="362845" y="3752244"/>
            <a:ext cx="8610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웹</a:t>
            </a:r>
            <a:r>
              <a:rPr lang="en-US" altLang="ko-KR" sz="4800" dirty="0" smtClean="0">
                <a:solidFill>
                  <a:schemeClr val="tx1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 </a:t>
            </a:r>
            <a:r>
              <a:rPr lang="ko-KR" altLang="en-US" sz="4800" dirty="0" smtClean="0">
                <a:solidFill>
                  <a:schemeClr val="tx1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개발의 </a:t>
            </a:r>
            <a:r>
              <a:rPr lang="ko-KR" altLang="en-US" sz="4800" dirty="0" smtClean="0">
                <a:solidFill>
                  <a:srgbClr val="2EB68E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겨울</a:t>
            </a:r>
            <a:r>
              <a:rPr lang="ko-KR" altLang="en-US" sz="4800" dirty="0" smtClean="0">
                <a:solidFill>
                  <a:schemeClr val="tx1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이 끝났다</a:t>
            </a:r>
            <a:r>
              <a:rPr lang="en-US" altLang="ko-KR" sz="4800" dirty="0">
                <a:solidFill>
                  <a:schemeClr val="tx1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!</a:t>
            </a:r>
            <a:endParaRPr lang="en-US" altLang="ko-KR" sz="4800" dirty="0">
              <a:solidFill>
                <a:schemeClr val="tx1"/>
              </a:solidFill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7564" y="4895056"/>
            <a:ext cx="6248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애플리케이션의 기본적인 구조와 틀을 제공</a:t>
            </a:r>
            <a:endParaRPr lang="ko-KR" altLang="en-US" sz="1600" dirty="0" smtClean="0">
              <a:solidFill>
                <a:schemeClr val="tx1"/>
              </a:solidFill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37564" y="5835667"/>
            <a:ext cx="563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개발자들은 비즈니스 </a:t>
            </a:r>
            <a:r>
              <a:rPr lang="ko-KR" altLang="en-US" sz="1600" dirty="0" err="1" smtClean="0">
                <a:solidFill>
                  <a:schemeClr val="tx1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로직에</a:t>
            </a:r>
            <a:r>
              <a:rPr lang="ko-KR" altLang="en-US" sz="1600" dirty="0" smtClean="0">
                <a:solidFill>
                  <a:schemeClr val="tx1"/>
                </a:solidFill>
                <a:latin typeface="Tmon몬소리 Black" panose="02000A03000000000000" charset="-127"/>
                <a:ea typeface="Tmon몬소리 Black" panose="02000A03000000000000" charset="-127"/>
                <a:cs typeface="Tmon몬소리 Black" panose="02000A03000000000000" charset="-127"/>
              </a:rPr>
              <a:t>  집중</a:t>
            </a:r>
            <a:endParaRPr lang="ko-KR" altLang="en-US" sz="1600" dirty="0" smtClean="0">
              <a:solidFill>
                <a:schemeClr val="tx1"/>
              </a:solidFill>
              <a:latin typeface="Tmon몬소리 Black" panose="02000A03000000000000" charset="-127"/>
              <a:ea typeface="Tmon몬소리 Black" panose="02000A03000000000000" charset="-127"/>
              <a:cs typeface="Tmon몬소리 Black" panose="02000A03000000000000" charset="-127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Content Placeholder 10" descr="겨울 끝남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0785" y="932815"/>
            <a:ext cx="8479790" cy="2120265"/>
          </a:xfrm>
          <a:prstGeom prst="rect">
            <a:avLst/>
          </a:prstGeom>
        </p:spPr>
      </p:pic>
      <p:sp>
        <p:nvSpPr>
          <p:cNvPr id="26" name="Rectangles 25"/>
          <p:cNvSpPr/>
          <p:nvPr/>
        </p:nvSpPr>
        <p:spPr>
          <a:xfrm>
            <a:off x="4401185" y="4819015"/>
            <a:ext cx="152400" cy="152400"/>
          </a:xfrm>
          <a:prstGeom prst="rect">
            <a:avLst/>
          </a:prstGeom>
          <a:solidFill>
            <a:srgbClr val="2EB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s 26"/>
          <p:cNvSpPr/>
          <p:nvPr/>
        </p:nvSpPr>
        <p:spPr>
          <a:xfrm>
            <a:off x="4401185" y="5759450"/>
            <a:ext cx="152400" cy="152400"/>
          </a:xfrm>
          <a:prstGeom prst="rect">
            <a:avLst/>
          </a:prstGeom>
          <a:solidFill>
            <a:srgbClr val="2EB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3791585" y="170180"/>
            <a:ext cx="4085590" cy="932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5"/>
              </a:lnSpc>
            </a:pPr>
            <a:r>
              <a:rPr lang="en-US" sz="4725" spc="-73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WS ↔ WAS</a:t>
            </a:r>
            <a:endParaRPr lang="en-US" sz="4725" spc="-73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Rectangles 33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ectangles 35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1" name="그룹 33"/>
          <p:cNvGrpSpPr/>
          <p:nvPr/>
        </p:nvGrpSpPr>
        <p:grpSpPr>
          <a:xfrm rot="0">
            <a:off x="3822700" y="3226435"/>
            <a:ext cx="982345" cy="851535"/>
            <a:chOff x="4437547" y="3518002"/>
            <a:chExt cx="982371" cy="851375"/>
          </a:xfrm>
        </p:grpSpPr>
        <p:pic>
          <p:nvPicPr>
            <p:cNvPr id="42" name="그림 16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0" b="100000" l="0" r="100000">
                          <a14:foregroundMark x1="5330" y1="92757" x2="5330" y2="92757"/>
                          <a14:foregroundMark x1="7107" y1="89962" x2="7107" y2="89962"/>
                          <a14:foregroundMark x1="14467" y1="79797" x2="14467" y2="79797"/>
                          <a14:foregroundMark x1="10406" y1="84244" x2="10406" y2="84244"/>
                          <a14:foregroundMark x1="30964" y1="52224" x2="30964" y2="52224"/>
                          <a14:foregroundMark x1="55330" y1="45108" x2="55330" y2="45108"/>
                          <a14:foregroundMark x1="82487" y1="18679" x2="82487" y2="18679"/>
                          <a14:foregroundMark x1="80711" y1="6607" x2="80711" y2="66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7547" y="3518002"/>
              <a:ext cx="387692" cy="774400"/>
            </a:xfrm>
            <a:prstGeom prst="rect">
              <a:avLst/>
            </a:prstGeom>
          </p:spPr>
        </p:pic>
        <p:sp>
          <p:nvSpPr>
            <p:cNvPr id="43" name="직사각형 27"/>
            <p:cNvSpPr/>
            <p:nvPr/>
          </p:nvSpPr>
          <p:spPr>
            <a:xfrm>
              <a:off x="4711070" y="3815379"/>
              <a:ext cx="70884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>
                  <a:solidFill>
                    <a:srgbClr val="17171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WS</a:t>
              </a:r>
              <a:endParaRPr lang="en-US" altLang="ko-KR" b="1" dirty="0" smtClean="0">
                <a:solidFill>
                  <a:srgbClr val="17171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dirty="0" smtClean="0">
                  <a:solidFill>
                    <a:srgbClr val="17171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Apache</a:t>
              </a:r>
              <a:endParaRPr lang="ko-KR" altLang="en-US" sz="1200" dirty="0">
                <a:solidFill>
                  <a:srgbClr val="17171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54" name="TextBox 34"/>
          <p:cNvSpPr txBox="1"/>
          <p:nvPr/>
        </p:nvSpPr>
        <p:spPr>
          <a:xfrm>
            <a:off x="342900" y="5352415"/>
            <a:ext cx="1047750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클라이언트가 페이지를 </a:t>
            </a:r>
            <a:r>
              <a:rPr lang="ko-KR" altLang="en-US" sz="1300" dirty="0" err="1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요청시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endParaRPr lang="en-US" altLang="ko-KR" sz="1300" dirty="0" smtClean="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  <a:p>
            <a:pPr>
              <a:lnSpc>
                <a:spcPct val="12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모든 클라이언트에게 동일하게 보여줘야 하는 상품상세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(</a:t>
            </a:r>
            <a:r>
              <a:rPr lang="ko-KR" altLang="en-US" sz="1300" dirty="0" err="1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정적페이지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)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와 클라이언트마다 달리 보여야하는 마이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(</a:t>
            </a:r>
            <a:r>
              <a:rPr lang="ko-KR" altLang="en-US" sz="1300" dirty="0" err="1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동적페이지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)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등이 있다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.</a:t>
            </a:r>
            <a:endParaRPr lang="en-US" altLang="ko-KR" sz="1300" dirty="0" smtClean="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  <a:p>
            <a:pPr>
              <a:lnSpc>
                <a:spcPct val="12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정적페이지의 </a:t>
            </a:r>
            <a:r>
              <a:rPr lang="ko-KR" altLang="en-US" sz="1300" dirty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경우 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WS(Web Server)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가 바로 제공하며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 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동적페이지의 </a:t>
            </a:r>
            <a:r>
              <a:rPr lang="ko-KR" altLang="en-US" sz="1300" dirty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경우 </a:t>
            </a:r>
            <a:r>
              <a:rPr lang="en-US" altLang="ko-KR" sz="1300" dirty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WS</a:t>
            </a:r>
            <a:r>
              <a:rPr lang="ko-KR" altLang="en-US" sz="1300" dirty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가 </a:t>
            </a:r>
            <a:r>
              <a:rPr lang="en-US" altLang="ko-KR" sz="1300" dirty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WAS(Web Application Server)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에 요청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,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WAS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는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Database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와 연동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및 구현을 하여 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WS</a:t>
            </a:r>
            <a:r>
              <a:rPr lang="ko-KR" altLang="en-US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에 페이지를 제공한다</a:t>
            </a:r>
            <a:r>
              <a:rPr lang="en-US" altLang="ko-KR" sz="1300" dirty="0" smtClean="0">
                <a:solidFill>
                  <a:schemeClr val="tx1"/>
                </a:solidFill>
                <a:latin typeface="G마켓 산스 TTF Bold" panose="02000000000000000000" charset="-128"/>
                <a:ea typeface="G마켓 산스 TTF Bold" panose="02000000000000000000" charset="-128"/>
                <a:cs typeface="G마켓 산스 TTF Bold" panose="02000000000000000000" charset="-128"/>
              </a:rPr>
              <a:t>.</a:t>
            </a:r>
            <a:endParaRPr lang="en-US" altLang="ko-KR" sz="1300" dirty="0" smtClean="0">
              <a:solidFill>
                <a:schemeClr val="tx1"/>
              </a:solidFill>
              <a:latin typeface="G마켓 산스 TTF Bold" panose="02000000000000000000" charset="-128"/>
              <a:ea typeface="G마켓 산스 TTF Bold" panose="02000000000000000000" charset="-128"/>
              <a:cs typeface="G마켓 산스 TTF Bold" panose="02000000000000000000" charset="-128"/>
            </a:endParaRPr>
          </a:p>
        </p:txBody>
      </p:sp>
      <p:pic>
        <p:nvPicPr>
          <p:cNvPr id="4" name="Picture 3" descr="o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1390015"/>
            <a:ext cx="2350135" cy="3350260"/>
          </a:xfrm>
          <a:prstGeom prst="rect">
            <a:avLst/>
          </a:prstGeom>
        </p:spPr>
      </p:pic>
      <p:pic>
        <p:nvPicPr>
          <p:cNvPr id="5" name="Picture 4" descr="C:\Users\Administrator\Pictures\22222222222222.PNG222222222222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22900" y="1923098"/>
            <a:ext cx="3765550" cy="2593975"/>
          </a:xfrm>
          <a:prstGeom prst="rect">
            <a:avLst/>
          </a:prstGeom>
        </p:spPr>
      </p:pic>
      <p:grpSp>
        <p:nvGrpSpPr>
          <p:cNvPr id="51" name="그룹 31"/>
          <p:cNvGrpSpPr/>
          <p:nvPr/>
        </p:nvGrpSpPr>
        <p:grpSpPr>
          <a:xfrm rot="0">
            <a:off x="8592185" y="4077970"/>
            <a:ext cx="2006600" cy="553720"/>
            <a:chOff x="7432157" y="4531383"/>
            <a:chExt cx="2006395" cy="553998"/>
          </a:xfrm>
        </p:grpSpPr>
        <p:pic>
          <p:nvPicPr>
            <p:cNvPr id="52" name="Picture 22" descr="파일:Apache Tomcat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157" y="4552649"/>
              <a:ext cx="701390" cy="496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29"/>
            <p:cNvSpPr/>
            <p:nvPr/>
          </p:nvSpPr>
          <p:spPr>
            <a:xfrm>
              <a:off x="8165447" y="4531383"/>
              <a:ext cx="127310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>
                  <a:solidFill>
                    <a:srgbClr val="17171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WAS</a:t>
              </a:r>
              <a:endParaRPr lang="en-US" altLang="ko-KR" b="1" dirty="0" smtClean="0">
                <a:solidFill>
                  <a:srgbClr val="17171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dirty="0" smtClean="0">
                  <a:solidFill>
                    <a:srgbClr val="17171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Apache Tomcat</a:t>
              </a:r>
              <a:endParaRPr lang="ko-KR" altLang="en-US" sz="1200" dirty="0">
                <a:solidFill>
                  <a:srgbClr val="17171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/>
          <p:cNvSpPr/>
          <p:nvPr/>
        </p:nvSpPr>
        <p:spPr>
          <a:xfrm>
            <a:off x="5591638" y="1407086"/>
            <a:ext cx="3948686" cy="4155028"/>
          </a:xfrm>
          <a:prstGeom prst="ellipse">
            <a:avLst/>
          </a:prstGeom>
          <a:noFill/>
          <a:ln w="57150">
            <a:solidFill>
              <a:srgbClr val="2EB6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15144" y="2456424"/>
            <a:ext cx="4907826" cy="2475588"/>
          </a:xfrm>
          <a:prstGeom prst="roundRect">
            <a:avLst/>
          </a:prstGeom>
          <a:solidFill>
            <a:srgbClr val="2EB68E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4"/>
          <p:cNvSpPr txBox="1"/>
          <p:nvPr/>
        </p:nvSpPr>
        <p:spPr>
          <a:xfrm>
            <a:off x="5163004" y="194451"/>
            <a:ext cx="1693119" cy="84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5"/>
              </a:lnSpc>
            </a:pPr>
            <a:r>
              <a:rPr lang="en-US" sz="4725" spc="-73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WAS</a:t>
            </a:r>
            <a:endParaRPr lang="en-US" sz="4725" spc="-73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Freeform 6"/>
          <p:cNvSpPr/>
          <p:nvPr/>
        </p:nvSpPr>
        <p:spPr>
          <a:xfrm>
            <a:off x="1177478" y="1796788"/>
            <a:ext cx="1148081" cy="812268"/>
          </a:xfrm>
          <a:custGeom>
            <a:avLst/>
            <a:gdLst/>
            <a:ahLst/>
            <a:cxnLst/>
            <a:rect l="l" t="t" r="r" b="b"/>
            <a:pathLst>
              <a:path w="1944016" h="1375391">
                <a:moveTo>
                  <a:pt x="0" y="0"/>
                </a:moveTo>
                <a:lnTo>
                  <a:pt x="1944016" y="0"/>
                </a:lnTo>
                <a:lnTo>
                  <a:pt x="1944016" y="1375391"/>
                </a:lnTo>
                <a:lnTo>
                  <a:pt x="0" y="137539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5" name="Group 7"/>
          <p:cNvGrpSpPr/>
          <p:nvPr/>
        </p:nvGrpSpPr>
        <p:grpSpPr>
          <a:xfrm>
            <a:off x="1392427" y="2992677"/>
            <a:ext cx="1175062" cy="1180329"/>
            <a:chOff x="1813" y="0"/>
            <a:chExt cx="809173" cy="812800"/>
          </a:xfrm>
        </p:grpSpPr>
        <p:sp>
          <p:nvSpPr>
            <p:cNvPr id="32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id="33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0000" tIns="30000" rIns="30000" bIns="30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080"/>
                </a:lnSpc>
              </a:pPr>
              <a:endParaRPr sz="1065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6" name="Freeform 10"/>
          <p:cNvSpPr/>
          <p:nvPr/>
        </p:nvSpPr>
        <p:spPr>
          <a:xfrm>
            <a:off x="1783432" y="3121122"/>
            <a:ext cx="360805" cy="360805"/>
          </a:xfrm>
          <a:custGeom>
            <a:avLst/>
            <a:gdLst/>
            <a:ahLst/>
            <a:cxnLst/>
            <a:rect l="l" t="t" r="r" b="b"/>
            <a:pathLst>
              <a:path w="610943" h="610943">
                <a:moveTo>
                  <a:pt x="0" y="0"/>
                </a:moveTo>
                <a:lnTo>
                  <a:pt x="610943" y="0"/>
                </a:lnTo>
                <a:lnTo>
                  <a:pt x="610943" y="610944"/>
                </a:lnTo>
                <a:lnTo>
                  <a:pt x="0" y="61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11"/>
          <p:cNvGrpSpPr/>
          <p:nvPr/>
        </p:nvGrpSpPr>
        <p:grpSpPr>
          <a:xfrm>
            <a:off x="3028915" y="2615256"/>
            <a:ext cx="1971335" cy="1980171"/>
            <a:chOff x="1813" y="0"/>
            <a:chExt cx="809173" cy="812800"/>
          </a:xfrm>
        </p:grpSpPr>
        <p:sp>
          <p:nvSpPr>
            <p:cNvPr id="30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id="31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0000" tIns="30000" rIns="30000" bIns="30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080"/>
                </a:lnSpc>
              </a:pPr>
              <a:endParaRPr sz="1065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8" name="AutoShape 14"/>
          <p:cNvSpPr/>
          <p:nvPr/>
        </p:nvSpPr>
        <p:spPr>
          <a:xfrm>
            <a:off x="2570123" y="3605342"/>
            <a:ext cx="4543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6"/>
          <p:cNvSpPr txBox="1"/>
          <p:nvPr/>
        </p:nvSpPr>
        <p:spPr>
          <a:xfrm>
            <a:off x="2117511" y="1255342"/>
            <a:ext cx="3316289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200"/>
              </a:lnSpc>
            </a:pPr>
            <a:r>
              <a:rPr lang="en-US" sz="1775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 Application Server</a:t>
            </a:r>
            <a:endParaRPr lang="en-US" sz="1775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lvl="0" indent="0" algn="ctr">
              <a:lnSpc>
                <a:spcPts val="2660"/>
              </a:lnSpc>
            </a:pPr>
            <a:r>
              <a:rPr lang="en-US" sz="1125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 Application Context</a:t>
            </a:r>
            <a:endParaRPr lang="en-US" sz="1125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7"/>
          <p:cNvSpPr txBox="1"/>
          <p:nvPr/>
        </p:nvSpPr>
        <p:spPr>
          <a:xfrm>
            <a:off x="1539799" y="3301524"/>
            <a:ext cx="81221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80"/>
              </a:lnSpc>
            </a:pPr>
            <a:r>
              <a:rPr lang="en-US" sz="13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Filter</a:t>
            </a:r>
            <a:endParaRPr lang="en-US" sz="13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lvl="0" indent="0" algn="ctr">
              <a:lnSpc>
                <a:spcPts val="2380"/>
              </a:lnSpc>
            </a:pPr>
            <a:r>
              <a:rPr lang="en-US" sz="1005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UTF-8 </a:t>
            </a:r>
            <a:r>
              <a:rPr lang="en-US" sz="1005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인코딩</a:t>
            </a:r>
            <a:endParaRPr lang="en-US" sz="1005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AutoShape 21"/>
          <p:cNvSpPr/>
          <p:nvPr/>
        </p:nvSpPr>
        <p:spPr>
          <a:xfrm>
            <a:off x="5004667" y="3582841"/>
            <a:ext cx="56523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2"/>
          <p:cNvSpPr txBox="1"/>
          <p:nvPr/>
        </p:nvSpPr>
        <p:spPr>
          <a:xfrm>
            <a:off x="3595043" y="2747418"/>
            <a:ext cx="81221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</a:pPr>
            <a:r>
              <a:rPr lang="en-US" sz="142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부모</a:t>
            </a:r>
            <a:endParaRPr lang="en-US" sz="142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7220744" y="5521454"/>
            <a:ext cx="812219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080"/>
              </a:lnSpc>
            </a:pPr>
            <a:r>
              <a:rPr lang="en-US" sz="13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자식</a:t>
            </a:r>
            <a:endParaRPr lang="en-US" sz="13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7017296" y="5782798"/>
            <a:ext cx="127024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080"/>
              </a:lnSpc>
            </a:pPr>
            <a:r>
              <a:rPr lang="en-US" sz="13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ServletContexts</a:t>
            </a:r>
            <a:endParaRPr lang="en-US" sz="13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25"/>
          <p:cNvSpPr txBox="1"/>
          <p:nvPr/>
        </p:nvSpPr>
        <p:spPr>
          <a:xfrm>
            <a:off x="3255063" y="2990056"/>
            <a:ext cx="1614311" cy="375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</a:pPr>
            <a:r>
              <a:rPr lang="en-US" sz="142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Root Application</a:t>
            </a:r>
            <a:endParaRPr lang="en-US" sz="142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26"/>
          <p:cNvSpPr txBox="1"/>
          <p:nvPr/>
        </p:nvSpPr>
        <p:spPr>
          <a:xfrm>
            <a:off x="3158935" y="3323225"/>
            <a:ext cx="1707224" cy="110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800"/>
              </a:lnSpc>
            </a:pPr>
            <a:r>
              <a:rPr lang="en-US" sz="118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JDBC </a:t>
            </a:r>
            <a:r>
              <a:rPr lang="en-US" sz="118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설정</a:t>
            </a:r>
            <a:endParaRPr lang="en-US" sz="118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ts val="2800"/>
              </a:lnSpc>
            </a:pPr>
            <a:r>
              <a:rPr lang="en-US" sz="118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Bean </a:t>
            </a:r>
            <a:r>
              <a:rPr lang="en-US" sz="118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객체</a:t>
            </a:r>
            <a:r>
              <a:rPr lang="en-US" sz="118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sz="118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생성</a:t>
            </a:r>
            <a:endParaRPr lang="en-US" sz="118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lvl="0" indent="0" algn="ctr">
              <a:lnSpc>
                <a:spcPts val="2800"/>
              </a:lnSpc>
            </a:pPr>
            <a:r>
              <a:rPr lang="en-US" sz="118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Mybatis </a:t>
            </a:r>
            <a:r>
              <a:rPr lang="en-US" sz="118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경로</a:t>
            </a:r>
            <a:r>
              <a:rPr lang="en-US" sz="118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sz="118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설정</a:t>
            </a:r>
            <a:endParaRPr lang="en-US" sz="118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4712680" y="2424772"/>
            <a:ext cx="812219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080"/>
              </a:lnSpc>
            </a:pPr>
            <a:r>
              <a:rPr lang="en-US" sz="13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web.xml</a:t>
            </a:r>
            <a:endParaRPr lang="en-US" sz="13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28"/>
          <p:cNvSpPr txBox="1"/>
          <p:nvPr/>
        </p:nvSpPr>
        <p:spPr>
          <a:xfrm>
            <a:off x="6765025" y="1469693"/>
            <a:ext cx="1618501" cy="388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290"/>
              </a:lnSpc>
            </a:pP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context:component-scan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695"/>
              </a:lnSpc>
            </a:pP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(Bean </a:t>
            </a: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695"/>
              </a:lnSpc>
            </a:pP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annotation-driven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695"/>
              </a:lnSpc>
            </a:pP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(Controller-Handler </a:t>
            </a: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주입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695"/>
              </a:lnSpc>
            </a:pP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Resources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695"/>
              </a:lnSpc>
            </a:pP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(Static content </a:t>
            </a: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접근허용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695"/>
              </a:lnSpc>
            </a:pP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tilesConfigurer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(Bean)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695"/>
              </a:lnSpc>
            </a:pP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(Tiles </a:t>
            </a: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경로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695"/>
              </a:lnSpc>
            </a:pP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viewResolver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(Bean)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2695"/>
              </a:lnSpc>
            </a:pP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mvc:interceptors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2695"/>
              </a:lnSpc>
            </a:pP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multipartResolver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(Bean)</a:t>
            </a:r>
            <a:endParaRPr lang="en-US" sz="1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AutoShape 29"/>
          <p:cNvSpPr/>
          <p:nvPr/>
        </p:nvSpPr>
        <p:spPr>
          <a:xfrm flipV="1">
            <a:off x="8436939" y="1094764"/>
            <a:ext cx="670943" cy="4693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30"/>
          <p:cNvSpPr txBox="1"/>
          <p:nvPr/>
        </p:nvSpPr>
        <p:spPr>
          <a:xfrm>
            <a:off x="7728393" y="664954"/>
            <a:ext cx="2877524" cy="342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80"/>
              </a:lnSpc>
            </a:pPr>
            <a:r>
              <a:rPr lang="en-US" sz="13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Servlet Context</a:t>
            </a:r>
            <a:endParaRPr lang="en-US" sz="13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AutoShape 31"/>
          <p:cNvSpPr/>
          <p:nvPr/>
        </p:nvSpPr>
        <p:spPr>
          <a:xfrm>
            <a:off x="9572966" y="3547328"/>
            <a:ext cx="56523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32"/>
          <p:cNvSpPr txBox="1"/>
          <p:nvPr/>
        </p:nvSpPr>
        <p:spPr>
          <a:xfrm>
            <a:off x="9430385" y="3110230"/>
            <a:ext cx="1400175" cy="39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80"/>
              </a:lnSpc>
            </a:pPr>
            <a:r>
              <a:rPr lang="en-US" sz="13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Servlet  Context</a:t>
            </a:r>
            <a:endParaRPr lang="en-US" sz="13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Freeform 33"/>
          <p:cNvSpPr/>
          <p:nvPr/>
        </p:nvSpPr>
        <p:spPr>
          <a:xfrm>
            <a:off x="4550571" y="5562114"/>
            <a:ext cx="1224104" cy="544463"/>
          </a:xfrm>
          <a:custGeom>
            <a:avLst/>
            <a:gdLst/>
            <a:ahLst/>
            <a:cxnLst/>
            <a:rect l="l" t="t" r="r" b="b"/>
            <a:pathLst>
              <a:path w="2072744" h="921925">
                <a:moveTo>
                  <a:pt x="0" y="0"/>
                </a:moveTo>
                <a:lnTo>
                  <a:pt x="2072744" y="0"/>
                </a:lnTo>
                <a:lnTo>
                  <a:pt x="2072744" y="921924"/>
                </a:lnTo>
                <a:lnTo>
                  <a:pt x="0" y="921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53" b="-3453"/>
            </a:stretch>
          </a:blipFill>
        </p:spPr>
      </p:sp>
      <p:sp>
        <p:nvSpPr>
          <p:cNvPr id="26" name="AutoShape 34"/>
          <p:cNvSpPr/>
          <p:nvPr/>
        </p:nvSpPr>
        <p:spPr>
          <a:xfrm>
            <a:off x="9167155" y="4789548"/>
            <a:ext cx="565233" cy="4309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35"/>
          <p:cNvSpPr txBox="1"/>
          <p:nvPr/>
        </p:nvSpPr>
        <p:spPr>
          <a:xfrm>
            <a:off x="9499484" y="5364629"/>
            <a:ext cx="859500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080"/>
              </a:lnSpc>
            </a:pPr>
            <a:r>
              <a:rPr lang="en-US" sz="13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. .</a:t>
            </a:r>
            <a:endParaRPr lang="en-US" sz="13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28980" y="2216150"/>
            <a:ext cx="7253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3354B1"/>
                </a:solidFill>
                <a:latin typeface="Tmon몬소리 Black" panose="02000A03000000000000" charset="-127"/>
                <a:ea typeface="Tmon몬소리 Black" panose="02000A03000000000000" charset="-127"/>
              </a:rPr>
              <a:t>M</a:t>
            </a:r>
            <a:r>
              <a:rPr lang="en-US" altLang="ko-KR" sz="4000" dirty="0" smtClean="0">
                <a:latin typeface="Tmon몬소리 Black" panose="02000A03000000000000" charset="-127"/>
                <a:ea typeface="Tmon몬소리 Black" panose="02000A03000000000000" charset="-127"/>
              </a:rPr>
              <a:t>odel : </a:t>
            </a:r>
            <a:r>
              <a:rPr lang="ko-KR" altLang="en-US" sz="4000" dirty="0" smtClean="0">
                <a:latin typeface="Tmon몬소리 Black" panose="02000A03000000000000" charset="-127"/>
                <a:ea typeface="Tmon몬소리 Black" panose="02000A03000000000000" charset="-127"/>
              </a:rPr>
              <a:t>데이터와 관련 부분</a:t>
            </a:r>
            <a:endParaRPr lang="ko-KR" altLang="en-US" sz="4000" dirty="0">
              <a:latin typeface="Tmon몬소리 Black" panose="02000A03000000000000" charset="-127"/>
              <a:ea typeface="Tmon몬소리 Black" panose="02000A0300000000000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3585" y="3599815"/>
            <a:ext cx="8794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Tmon몬소리 Black" panose="02000A03000000000000" charset="-127"/>
                <a:ea typeface="Tmon몬소리 Black" panose="02000A03000000000000" charset="-127"/>
              </a:rPr>
              <a:t>V</a:t>
            </a:r>
            <a:r>
              <a:rPr lang="en-US" altLang="ko-KR" sz="4000" dirty="0" smtClean="0">
                <a:latin typeface="Tmon몬소리 Black" panose="02000A03000000000000" charset="-127"/>
                <a:ea typeface="Tmon몬소리 Black" panose="02000A03000000000000" charset="-127"/>
              </a:rPr>
              <a:t>iew : </a:t>
            </a:r>
            <a:r>
              <a:rPr lang="ko-KR" altLang="en-US" sz="4000" dirty="0">
                <a:latin typeface="Tmon몬소리 Black" panose="02000A03000000000000" charset="-127"/>
                <a:ea typeface="Tmon몬소리 Black" panose="02000A03000000000000" charset="-127"/>
              </a:rPr>
              <a:t> </a:t>
            </a:r>
            <a:r>
              <a:rPr lang="ko-KR" altLang="en-US" sz="4000" dirty="0" smtClean="0">
                <a:latin typeface="Tmon몬소리 Black" panose="02000A03000000000000" charset="-127"/>
                <a:ea typeface="Tmon몬소리 Black" panose="02000A03000000000000" charset="-127"/>
              </a:rPr>
              <a:t>사용자한테 보여지는 부분</a:t>
            </a:r>
            <a:endParaRPr lang="ko-KR" altLang="en-US" sz="4000" dirty="0">
              <a:latin typeface="Tmon몬소리 Black" panose="02000A03000000000000" charset="-127"/>
              <a:ea typeface="Tmon몬소리 Black" panose="02000A0300000000000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8785" y="4819015"/>
            <a:ext cx="10669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mon몬소리 Black" panose="02000A03000000000000" charset="-127"/>
                <a:ea typeface="Tmon몬소리 Black" panose="02000A03000000000000" charset="-127"/>
              </a:rPr>
              <a:t>C</a:t>
            </a:r>
            <a:r>
              <a:rPr lang="en-US" altLang="ko-KR" sz="4000" dirty="0" smtClean="0">
                <a:latin typeface="Tmon몬소리 Black" panose="02000A03000000000000" charset="-127"/>
                <a:ea typeface="Tmon몬소리 Black" panose="02000A03000000000000" charset="-127"/>
              </a:rPr>
              <a:t>ontroller : Model</a:t>
            </a:r>
            <a:r>
              <a:rPr lang="ko-KR" altLang="en-US" sz="4000" dirty="0" smtClean="0">
                <a:latin typeface="Tmon몬소리 Black" panose="02000A03000000000000" charset="-127"/>
                <a:ea typeface="Tmon몬소리 Black" panose="02000A03000000000000" charset="-127"/>
              </a:rPr>
              <a:t>과 </a:t>
            </a:r>
            <a:r>
              <a:rPr lang="en-US" altLang="ko-KR" sz="4000" dirty="0" smtClean="0">
                <a:latin typeface="Tmon몬소리 Black" panose="02000A03000000000000" charset="-127"/>
                <a:ea typeface="Tmon몬소리 Black" panose="02000A03000000000000" charset="-127"/>
              </a:rPr>
              <a:t>View</a:t>
            </a:r>
            <a:r>
              <a:rPr lang="ko-KR" altLang="en-US" sz="4000" dirty="0" smtClean="0">
                <a:latin typeface="Tmon몬소리 Black" panose="02000A03000000000000" charset="-127"/>
                <a:ea typeface="Tmon몬소리 Black" panose="02000A03000000000000" charset="-127"/>
              </a:rPr>
              <a:t>를 이어주는 부분</a:t>
            </a:r>
            <a:endParaRPr lang="ko-KR" altLang="en-US" sz="4000" dirty="0">
              <a:latin typeface="Tmon몬소리 Black" panose="02000A03000000000000" charset="-127"/>
              <a:ea typeface="Tmon몬소리 Black" panose="02000A03000000000000" charset="-127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TextBox 4"/>
          <p:cNvSpPr txBox="1"/>
          <p:nvPr/>
        </p:nvSpPr>
        <p:spPr>
          <a:xfrm>
            <a:off x="4858544" y="228692"/>
            <a:ext cx="1693119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7275"/>
              </a:lnSpc>
            </a:pPr>
            <a:r>
              <a:rPr lang="en-US" sz="4725" spc="-73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MVC</a:t>
            </a:r>
            <a:endParaRPr lang="en-US" sz="4725" spc="-73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0" y="0"/>
            <a:ext cx="10896600" cy="15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7546340" y="3502025"/>
            <a:ext cx="6894830" cy="194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1815"/>
            <a:ext cx="10792460" cy="5610860"/>
          </a:xfrm>
          <a:prstGeom prst="rect">
            <a:avLst/>
          </a:prstGeom>
        </p:spPr>
      </p:pic>
      <p:sp>
        <p:nvSpPr>
          <p:cNvPr id="29" name="Rectangles 28"/>
          <p:cNvSpPr/>
          <p:nvPr/>
        </p:nvSpPr>
        <p:spPr>
          <a:xfrm>
            <a:off x="286385" y="704215"/>
            <a:ext cx="5562600" cy="946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TextBox 4"/>
          <p:cNvSpPr txBox="1"/>
          <p:nvPr/>
        </p:nvSpPr>
        <p:spPr>
          <a:xfrm>
            <a:off x="4782344" y="152492"/>
            <a:ext cx="1693119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5"/>
              </a:lnSpc>
            </a:pPr>
            <a:r>
              <a:rPr lang="en-US" sz="4725" spc="-73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MVC</a:t>
            </a:r>
            <a:endParaRPr lang="en-US" sz="4725" spc="-73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11239</Words>
  <Application>WPS Presentation</Application>
  <PresentationFormat>사용자 지정</PresentationFormat>
  <Paragraphs>1067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</vt:lpstr>
      <vt:lpstr>SimSun</vt:lpstr>
      <vt:lpstr>Wingdings</vt:lpstr>
      <vt:lpstr>Tmon몬소리 Black</vt:lpstr>
      <vt:lpstr>D2Coding</vt:lpstr>
      <vt:lpstr>나눔고딕 ExtraBold</vt:lpstr>
      <vt:lpstr>pretendard</vt:lpstr>
      <vt:lpstr>맑은 고딕</vt:lpstr>
      <vt:lpstr>G마켓 산스 TTF Bold</vt:lpstr>
      <vt:lpstr>Calibri</vt:lpstr>
      <vt:lpstr>Microsoft YaHei</vt:lpstr>
      <vt:lpstr>Arial Unicode MS</vt:lpstr>
      <vt:lpstr>Calibri Light</vt:lpstr>
      <vt:lpstr>TDTD고딕L Bold</vt:lpstr>
      <vt:lpstr>바탕체</vt:lpstr>
      <vt:lpstr>TDTD고딕L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스프링을 활용한 쇼핑몰 웹 개발</dc:title>
  <dc:creator>Administrator</dc:creator>
  <cp:lastModifiedBy>Administrator</cp:lastModifiedBy>
  <cp:revision>98</cp:revision>
  <dcterms:created xsi:type="dcterms:W3CDTF">2006-08-16T00:00:00Z</dcterms:created>
  <dcterms:modified xsi:type="dcterms:W3CDTF">2023-08-17T09:39:12Z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E90B05CDB425432CAD76FE1E4E9C164A</vt:lpwstr>
  </property>
  <property fmtid="{D5CDD505-2E9C-101B-9397-08002B2CF9AE}" pid="3" name="KSOProductBuildVer">
    <vt:lpwstr>1033-11.2.0.11537</vt:lpwstr>
  </property>
</Properties>
</file>